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81" r:id="rId14"/>
    <p:sldId id="284" r:id="rId15"/>
    <p:sldId id="269" r:id="rId16"/>
    <p:sldId id="283" r:id="rId17"/>
    <p:sldId id="286" r:id="rId18"/>
    <p:sldId id="285" r:id="rId19"/>
    <p:sldId id="287" r:id="rId20"/>
    <p:sldId id="271" r:id="rId21"/>
    <p:sldId id="272" r:id="rId22"/>
  </p:sldIdLst>
  <p:sldSz cx="18288000" cy="10287000"/>
  <p:notesSz cx="10287000" cy="18288000"/>
  <p:embeddedFontLs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DE6B030-F210-4086-AF09-0FA7EC58CC4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81"/>
            <p14:sldId id="284"/>
            <p14:sldId id="269"/>
            <p14:sldId id="283"/>
            <p14:sldId id="286"/>
            <p14:sldId id="285"/>
            <p14:sldId id="287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6A1B"/>
    <a:srgbClr val="5A3A26"/>
    <a:srgbClr val="78A153"/>
    <a:srgbClr val="FAF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B9C8A-4A44-48A1-8E58-4323E84E85DE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2C533-930F-453F-B3F7-A6DAF9BAC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51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2C533-930F-453F-B3F7-A6DAF9BAC1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7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2C533-930F-453F-B3F7-A6DAF9BAC1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96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2C533-930F-453F-B3F7-A6DAF9BAC1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61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image" Target="../media/image12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7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53.png"/><Relationship Id="rId5" Type="http://schemas.openxmlformats.org/officeDocument/2006/relationships/image" Target="../media/image142.png"/><Relationship Id="rId10" Type="http://schemas.openxmlformats.org/officeDocument/2006/relationships/image" Target="../media/image152.png"/><Relationship Id="rId4" Type="http://schemas.openxmlformats.org/officeDocument/2006/relationships/image" Target="../media/image141.png"/><Relationship Id="rId9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0.png"/><Relationship Id="rId7" Type="http://schemas.openxmlformats.org/officeDocument/2006/relationships/image" Target="../media/image15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70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0.png"/><Relationship Id="rId7" Type="http://schemas.openxmlformats.org/officeDocument/2006/relationships/image" Target="../media/image1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6.png"/><Relationship Id="rId5" Type="http://schemas.openxmlformats.org/officeDocument/2006/relationships/image" Target="../media/image142.png"/><Relationship Id="rId10" Type="http://schemas.openxmlformats.org/officeDocument/2006/relationships/image" Target="../media/image151.png"/><Relationship Id="rId4" Type="http://schemas.openxmlformats.org/officeDocument/2006/relationships/image" Target="../media/image141.png"/><Relationship Id="rId9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g"/><Relationship Id="rId3" Type="http://schemas.openxmlformats.org/officeDocument/2006/relationships/image" Target="../media/image140.png"/><Relationship Id="rId7" Type="http://schemas.openxmlformats.org/officeDocument/2006/relationships/image" Target="../media/image1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79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10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8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A3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29333" y="-2715757"/>
            <a:ext cx="20193162" cy="15130752"/>
            <a:chOff x="-1229333" y="-2715757"/>
            <a:chExt cx="20193162" cy="151307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186757" y="-2349612"/>
              <a:ext cx="2677217" cy="4499041"/>
              <a:chOff x="6186757" y="-2349612"/>
              <a:chExt cx="2677217" cy="449904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980000">
                <a:off x="6186757" y="-2349612"/>
                <a:ext cx="2677217" cy="449904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282899" y="4882813"/>
              <a:ext cx="1749135" cy="4392019"/>
              <a:chOff x="16282899" y="4882813"/>
              <a:chExt cx="1749135" cy="43920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80000">
                <a:off x="16282899" y="4882813"/>
                <a:ext cx="1749135" cy="43920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58009" y="7112661"/>
              <a:ext cx="2359550" cy="3884033"/>
              <a:chOff x="3758009" y="7112661"/>
              <a:chExt cx="2359550" cy="38840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00000">
                <a:off x="3758009" y="7112661"/>
                <a:ext cx="2359550" cy="38840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912734" y="-1629970"/>
              <a:ext cx="2358310" cy="4681508"/>
              <a:chOff x="11912734" y="-1629970"/>
              <a:chExt cx="2358310" cy="468150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220000">
                <a:off x="11912734" y="-1629970"/>
                <a:ext cx="2358310" cy="46815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57974" y="2911447"/>
              <a:ext cx="2682585" cy="1361412"/>
              <a:chOff x="1657974" y="2911447"/>
              <a:chExt cx="2682585" cy="13614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57974" y="2911447"/>
                <a:ext cx="2682585" cy="13614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235943" y="7120082"/>
              <a:ext cx="3246384" cy="4799798"/>
              <a:chOff x="11235943" y="7120082"/>
              <a:chExt cx="3246384" cy="47997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740000">
                <a:off x="11235943" y="7120082"/>
                <a:ext cx="3246384" cy="479979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13079" y="4820796"/>
              <a:ext cx="1483498" cy="1317945"/>
              <a:chOff x="13613079" y="4820796"/>
              <a:chExt cx="1483498" cy="13179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13079" y="4820796"/>
                <a:ext cx="1483498" cy="13179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30828" y="9054677"/>
              <a:ext cx="2028195" cy="1893827"/>
              <a:chOff x="6830828" y="9054677"/>
              <a:chExt cx="2028195" cy="18938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30828" y="9054677"/>
                <a:ext cx="2028195" cy="1893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656499" y="-503598"/>
              <a:ext cx="2736064" cy="3246905"/>
              <a:chOff x="-656499" y="-503598"/>
              <a:chExt cx="2736064" cy="32469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">
                <a:off x="-656499" y="-503598"/>
                <a:ext cx="2736064" cy="32469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1229333" y="5254292"/>
              <a:ext cx="4228599" cy="3143959"/>
              <a:chOff x="-1229333" y="5254292"/>
              <a:chExt cx="4228599" cy="314395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229333" y="5254292"/>
                <a:ext cx="4228599" cy="314395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435836" y="1928414"/>
              <a:ext cx="2682585" cy="1361412"/>
              <a:chOff x="15435836" y="1928414"/>
              <a:chExt cx="2682585" cy="136141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435836" y="1928414"/>
                <a:ext cx="2682585" cy="136141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212089" y="1818141"/>
            <a:ext cx="1543819" cy="1543819"/>
            <a:chOff x="9212089" y="1818141"/>
            <a:chExt cx="1543819" cy="15438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40000">
              <a:off x="9212089" y="1818141"/>
              <a:ext cx="1543819" cy="154381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521255" y="3147679"/>
            <a:ext cx="305404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UGV</a:t>
            </a:r>
            <a:endParaRPr lang="ko-KR" altLang="en-US" sz="10000" b="1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33221" y="5757297"/>
            <a:ext cx="11630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</a:t>
            </a:r>
            <a:r>
              <a:rPr lang="ko-KR" altLang="en-US" sz="40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인 가구를 위한 못난이 과일</a:t>
            </a:r>
            <a:r>
              <a:rPr lang="en-US" altLang="ko-KR" sz="40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40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채소 판매 </a:t>
            </a:r>
            <a:r>
              <a:rPr lang="ko-KR" altLang="en-US" sz="4000" b="1" dirty="0" err="1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반응형</a:t>
            </a:r>
            <a:r>
              <a:rPr lang="ko-KR" altLang="en-US" sz="40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웹사이트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91362" y="4609238"/>
            <a:ext cx="9513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ko-KR" altLang="en-US" sz="6000" b="1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유지비</a:t>
            </a:r>
            <a:r>
              <a:rPr lang="en-US" altLang="ko-KR" sz="6000" b="1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Ugly Vegetable)</a:t>
            </a:r>
            <a:endParaRPr lang="ko-KR" altLang="en-US" sz="6000" b="1" dirty="0">
              <a:solidFill>
                <a:srgbClr val="78A153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02355" y="7784556"/>
            <a:ext cx="75488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김지은</a:t>
            </a:r>
            <a:r>
              <a:rPr lang="en-US" altLang="ko-KR" sz="3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3800" b="1" dirty="0" err="1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채승병</a:t>
            </a:r>
            <a:r>
              <a:rPr lang="en-US" altLang="ko-KR" sz="3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3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김수진</a:t>
            </a:r>
            <a:r>
              <a:rPr lang="en-US" altLang="ko-KR" sz="3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3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김용학</a:t>
            </a:r>
            <a:r>
              <a:rPr lang="en-US" altLang="ko-KR" sz="3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3800" b="1" dirty="0">
                <a:solidFill>
                  <a:schemeClr val="bg1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정주이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2384" y="2809189"/>
            <a:ext cx="8994016" cy="4456385"/>
            <a:chOff x="302385" y="2809190"/>
            <a:chExt cx="8313976" cy="41845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385" y="2809190"/>
              <a:ext cx="8313976" cy="41845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43100" y="2809190"/>
            <a:ext cx="8766293" cy="4548718"/>
            <a:chOff x="9443101" y="2809190"/>
            <a:chExt cx="7745788" cy="41845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43101" y="2809190"/>
              <a:ext cx="7745788" cy="4184517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5943600" y="523831"/>
            <a:ext cx="46297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06.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협업 관리</a:t>
            </a:r>
            <a:endParaRPr lang="ko-KR" altLang="en-US" sz="6000" dirty="0">
              <a:solidFill>
                <a:srgbClr val="5A3A2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242" y="2126873"/>
            <a:ext cx="538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1. Agile Trello </a:t>
            </a:r>
            <a:r>
              <a:rPr lang="en-US" altLang="ko-KR" sz="2800" dirty="0" err="1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Kanbanboard</a:t>
            </a:r>
            <a:endParaRPr lang="ko-KR" altLang="en-US" sz="28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13828" y="2096638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2. </a:t>
            </a:r>
            <a:r>
              <a:rPr lang="en-US" altLang="ko-KR" sz="2800" dirty="0" err="1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Figma</a:t>
            </a:r>
            <a:endParaRPr lang="ko-KR" altLang="en-US" sz="28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" y="8267700"/>
            <a:ext cx="1928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3. Notion</a:t>
            </a:r>
            <a:endParaRPr lang="ko-KR" altLang="en-US" sz="28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446" y="7265574"/>
            <a:ext cx="10972800" cy="29656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791200" y="2142805"/>
            <a:ext cx="3124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SUITE Medium" pitchFamily="2" charset="-127"/>
                <a:ea typeface="SUITE Medium" pitchFamily="2" charset="-127"/>
              </a:rPr>
              <a:t>전체적인 일정 공유 및 관리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977893" y="2096638"/>
            <a:ext cx="7037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SUITE Medium" pitchFamily="2" charset="-127"/>
                <a:ea typeface="SUITE Medium" pitchFamily="2" charset="-127"/>
              </a:rPr>
              <a:t>UI </a:t>
            </a:r>
            <a:r>
              <a:rPr lang="ko-KR" altLang="en-US" sz="2200" dirty="0">
                <a:latin typeface="SUITE Medium" pitchFamily="2" charset="-127"/>
                <a:ea typeface="SUITE Medium" pitchFamily="2" charset="-127"/>
              </a:rPr>
              <a:t>디자인 선정 및 자료 공유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8749" y="8862178"/>
            <a:ext cx="2338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SUITE Medium" pitchFamily="2" charset="-127"/>
                <a:ea typeface="SUITE Medium" pitchFamily="2" charset="-127"/>
              </a:rPr>
              <a:t>회의 일정 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739714" y="9791700"/>
            <a:ext cx="4696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09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" y="0"/>
            <a:ext cx="4516954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sp>
        <p:nvSpPr>
          <p:cNvPr id="41" name="직사각형 40"/>
          <p:cNvSpPr/>
          <p:nvPr/>
        </p:nvSpPr>
        <p:spPr>
          <a:xfrm>
            <a:off x="47331" y="1181100"/>
            <a:ext cx="4469622" cy="1554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07.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일정 관리</a:t>
            </a:r>
            <a:endParaRPr lang="en-US" altLang="ko-KR" sz="6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(Gantt Chart)</a:t>
            </a:r>
            <a:endParaRPr lang="ko-KR" altLang="en-US" sz="3500" dirty="0">
              <a:solidFill>
                <a:srgbClr val="5A3A26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523" y="3051637"/>
            <a:ext cx="404083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>
                <a:latin typeface="SUITE Medium" pitchFamily="2" charset="-127"/>
                <a:ea typeface="SUITE Medium" pitchFamily="2" charset="-127"/>
              </a:rPr>
              <a:t>프로젝트 일정관리를 위한 바</a:t>
            </a:r>
            <a:r>
              <a:rPr lang="en-US" altLang="ko-KR" sz="2300" dirty="0">
                <a:latin typeface="SUITE Medium" pitchFamily="2" charset="-127"/>
                <a:ea typeface="SUITE Medium" pitchFamily="2" charset="-127"/>
              </a:rPr>
              <a:t>(bar) </a:t>
            </a:r>
            <a:r>
              <a:rPr lang="ko-KR" altLang="en-US" sz="2300" dirty="0">
                <a:latin typeface="SUITE Medium" pitchFamily="2" charset="-127"/>
                <a:ea typeface="SUITE Medium" pitchFamily="2" charset="-127"/>
              </a:rPr>
              <a:t>형태의 도구인 </a:t>
            </a:r>
            <a:r>
              <a:rPr lang="ko-KR" altLang="en-US" sz="2300" dirty="0" err="1">
                <a:latin typeface="SUITE Medium" pitchFamily="2" charset="-127"/>
                <a:ea typeface="SUITE Medium" pitchFamily="2" charset="-127"/>
              </a:rPr>
              <a:t>간트</a:t>
            </a:r>
            <a:r>
              <a:rPr lang="ko-KR" altLang="en-US" sz="2300" dirty="0">
                <a:latin typeface="SUITE Medium" pitchFamily="2" charset="-127"/>
                <a:ea typeface="SUITE Medium" pitchFamily="2" charset="-127"/>
              </a:rPr>
              <a:t> 차트로 일정을 관리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943600" y="420730"/>
            <a:ext cx="10918284" cy="3207116"/>
            <a:chOff x="5617116" y="420730"/>
            <a:chExt cx="11850937" cy="36346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7116" y="1204944"/>
              <a:ext cx="725461" cy="55236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5793359" y="1913030"/>
              <a:ext cx="11515533" cy="435839"/>
              <a:chOff x="5793359" y="1913030"/>
              <a:chExt cx="11515533" cy="43583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93359" y="1913030"/>
                <a:ext cx="11515533" cy="43583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793359" y="1913030"/>
              <a:ext cx="3541212" cy="435839"/>
              <a:chOff x="5793359" y="1913030"/>
              <a:chExt cx="3541212" cy="43583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793359" y="1913030"/>
                <a:ext cx="3541212" cy="43583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2592" y="1204944"/>
              <a:ext cx="725461" cy="55236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31259" y="1204944"/>
              <a:ext cx="725461" cy="55236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19830" y="1204944"/>
              <a:ext cx="725461" cy="55236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08402" y="1204944"/>
              <a:ext cx="725461" cy="55236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6973" y="1204944"/>
              <a:ext cx="725461" cy="55236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5544" y="1204944"/>
              <a:ext cx="725461" cy="55236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74211" y="1204944"/>
              <a:ext cx="725461" cy="55236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62782" y="1204944"/>
              <a:ext cx="725461" cy="55236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51344" y="1204944"/>
              <a:ext cx="725461" cy="55236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39935" y="1204944"/>
              <a:ext cx="725461" cy="55236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28525" y="1204944"/>
              <a:ext cx="725461" cy="55236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793359" y="2486809"/>
              <a:ext cx="11515533" cy="435839"/>
              <a:chOff x="5793359" y="2604356"/>
              <a:chExt cx="11515533" cy="43583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93359" y="2604356"/>
                <a:ext cx="11515533" cy="43583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828325" y="2496596"/>
              <a:ext cx="6526878" cy="435839"/>
              <a:chOff x="9761499" y="2620119"/>
              <a:chExt cx="6526878" cy="43583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61499" y="2620119"/>
                <a:ext cx="6526878" cy="43583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93359" y="3086100"/>
              <a:ext cx="11515533" cy="435839"/>
              <a:chOff x="5793359" y="3295682"/>
              <a:chExt cx="11515533" cy="43583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93359" y="3295682"/>
                <a:ext cx="11515533" cy="43583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730837" y="3090972"/>
              <a:ext cx="4557540" cy="435839"/>
              <a:chOff x="11730837" y="3300554"/>
              <a:chExt cx="4557540" cy="43583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730837" y="3300554"/>
                <a:ext cx="4557540" cy="43583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793359" y="3619500"/>
              <a:ext cx="11515533" cy="435839"/>
              <a:chOff x="5793359" y="3987008"/>
              <a:chExt cx="11515533" cy="43583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793359" y="3987008"/>
                <a:ext cx="11515533" cy="43583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796236" y="3619500"/>
              <a:ext cx="1512656" cy="435839"/>
              <a:chOff x="15796236" y="3987008"/>
              <a:chExt cx="1512656" cy="43583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796236" y="3987008"/>
                <a:ext cx="1512656" cy="435839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77755" y="420730"/>
              <a:ext cx="5638827" cy="100885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6454350" y="1946283"/>
              <a:ext cx="2446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SUITE SemiBold" pitchFamily="2" charset="-127"/>
                  <a:ea typeface="SUITE SemiBold" pitchFamily="2" charset="-127"/>
                </a:rPr>
                <a:t>주제 선정 및 컨셉트 기획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058865" y="2520062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SUITE SemiBold" pitchFamily="2" charset="-127"/>
                  <a:ea typeface="SUITE SemiBold" pitchFamily="2" charset="-127"/>
                </a:rPr>
                <a:t>FrontEnd</a:t>
              </a:r>
              <a:r>
                <a:rPr lang="en-US" altLang="ko-KR" dirty="0">
                  <a:solidFill>
                    <a:schemeClr val="bg1"/>
                  </a:solidFill>
                  <a:latin typeface="SUITE SemiBold" pitchFamily="2" charset="-127"/>
                  <a:ea typeface="SUITE SemiBold" pitchFamily="2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SUITE SemiBold" pitchFamily="2" charset="-127"/>
                  <a:ea typeface="SUITE SemiBold" pitchFamily="2" charset="-127"/>
                </a:rPr>
                <a:t>개발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269470" y="3119353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  <a:latin typeface="SUITE SemiBold" pitchFamily="2" charset="-127"/>
                  <a:ea typeface="SUITE SemiBold" pitchFamily="2" charset="-127"/>
                </a:rPr>
                <a:t>BackEnd</a:t>
              </a:r>
              <a:r>
                <a:rPr lang="en-US" altLang="ko-KR" dirty="0">
                  <a:solidFill>
                    <a:schemeClr val="bg1"/>
                  </a:solidFill>
                  <a:latin typeface="SUITE SemiBold" pitchFamily="2" charset="-127"/>
                  <a:ea typeface="SUITE SemiBold" pitchFamily="2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SUITE SemiBold" pitchFamily="2" charset="-127"/>
                  <a:ea typeface="SUITE SemiBold" pitchFamily="2" charset="-127"/>
                </a:rPr>
                <a:t>개발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079079" y="3686007"/>
              <a:ext cx="1026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SUITE SemiBold" pitchFamily="2" charset="-127"/>
                  <a:ea typeface="SUITE SemiBold" pitchFamily="2" charset="-127"/>
                </a:rPr>
                <a:t>최종 점검</a:t>
              </a:r>
              <a:endParaRPr lang="en-US" altLang="ko-KR" dirty="0">
                <a:solidFill>
                  <a:schemeClr val="bg1"/>
                </a:solidFill>
                <a:latin typeface="SUITE SemiBold" pitchFamily="2" charset="-127"/>
                <a:ea typeface="SUITE SemiBold" pitchFamily="2" charset="-127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7739714" y="9791700"/>
            <a:ext cx="4696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09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9" y="4837350"/>
            <a:ext cx="17011697" cy="53624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80" y="3846519"/>
            <a:ext cx="9932488" cy="118659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4114800" y="637806"/>
            <a:ext cx="86741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08.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주요 기능 소개</a:t>
            </a:r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ko-KR" altLang="en-US" sz="3500" dirty="0" err="1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기능명세서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3500" dirty="0">
              <a:solidFill>
                <a:srgbClr val="5A3A26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739714" y="9791700"/>
            <a:ext cx="4167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10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390900"/>
            <a:ext cx="16442365" cy="45368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45" y="1533374"/>
            <a:ext cx="868805" cy="868805"/>
            <a:chOff x="214545" y="1533374"/>
            <a:chExt cx="868805" cy="8688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5132" y="1103697"/>
              <a:ext cx="1737610" cy="173761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545" y="1533374"/>
              <a:ext cx="868805" cy="868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534" y="1162301"/>
            <a:ext cx="869248" cy="1610952"/>
            <a:chOff x="1093534" y="1162301"/>
            <a:chExt cx="869248" cy="161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63638" y="361553"/>
              <a:ext cx="1738497" cy="322190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93534" y="1162301"/>
              <a:ext cx="869248" cy="161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7408" y="2730639"/>
            <a:ext cx="10709454" cy="3161462"/>
            <a:chOff x="187408" y="2730639"/>
            <a:chExt cx="10709454" cy="31614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408" y="2730639"/>
              <a:ext cx="10709454" cy="31614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4545" y="6935545"/>
            <a:ext cx="10682316" cy="3180838"/>
            <a:chOff x="214545" y="6935545"/>
            <a:chExt cx="10682316" cy="318083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545" y="6935545"/>
              <a:ext cx="10682316" cy="31808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26746" y="2057143"/>
            <a:ext cx="43040" cy="8059241"/>
            <a:chOff x="11126746" y="2057143"/>
            <a:chExt cx="43040" cy="80592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6746" y="2057143"/>
              <a:ext cx="43040" cy="8059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53001" y="1533374"/>
            <a:ext cx="868805" cy="868805"/>
            <a:chOff x="11353001" y="1533374"/>
            <a:chExt cx="868805" cy="8688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3324" y="1103697"/>
              <a:ext cx="1737610" cy="173761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3001" y="1533374"/>
              <a:ext cx="868805" cy="8688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31989" y="1162301"/>
            <a:ext cx="869248" cy="1610952"/>
            <a:chOff x="12231989" y="1162301"/>
            <a:chExt cx="869248" cy="16109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1802093" y="361553"/>
              <a:ext cx="1738497" cy="322190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231989" y="1162301"/>
              <a:ext cx="869248" cy="161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59165" y="3037834"/>
            <a:ext cx="5919203" cy="7078550"/>
            <a:chOff x="11459165" y="3037834"/>
            <a:chExt cx="5919203" cy="707855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9165" y="3037834"/>
              <a:ext cx="5919203" cy="7078550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4991111" y="624547"/>
            <a:ext cx="83034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09.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코드 리뷰 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(Code Review)</a:t>
            </a:r>
            <a:endParaRPr lang="ko-KR" altLang="en-US" sz="3500" dirty="0">
              <a:solidFill>
                <a:srgbClr val="5A3A2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9396" y="1619283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메인</a:t>
            </a:r>
            <a:endParaRPr lang="en-US" altLang="ko-KR" sz="2200" dirty="0">
              <a:solidFill>
                <a:srgbClr val="78A153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(Main)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922748" y="1774636"/>
            <a:ext cx="12586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회사 소개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2796" y="2164542"/>
            <a:ext cx="8239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1) 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Carosel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을 이용한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풀스크린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배너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이미지들이 자동으로 슬라이드 됨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3871" y="6086763"/>
            <a:ext cx="10709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2) AOS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라이브러리를 이용한 효과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</a:p>
          <a:p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스크롤 이동이 아래에서 위로 올라오며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,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각각 효과 시간을 다르게 적용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469254" y="2592324"/>
            <a:ext cx="5086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SUITE Medium" pitchFamily="2" charset="-127"/>
                <a:ea typeface="SUITE Medium" pitchFamily="2" charset="-127"/>
              </a:rPr>
              <a:t>1) React Plyer</a:t>
            </a:r>
            <a:r>
              <a:rPr lang="ko-KR" altLang="en-US" sz="2200" dirty="0">
                <a:latin typeface="SUITE Medium" pitchFamily="2" charset="-127"/>
                <a:ea typeface="SUITE Medium" pitchFamily="2" charset="-127"/>
              </a:rPr>
              <a:t>를 이용하여 유튜브 영상 삽입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739714" y="9791700"/>
            <a:ext cx="3738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11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946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45" y="1533374"/>
            <a:ext cx="868805" cy="868805"/>
            <a:chOff x="214545" y="1533374"/>
            <a:chExt cx="868805" cy="8688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5132" y="1103697"/>
              <a:ext cx="1737610" cy="173761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545" y="1533374"/>
              <a:ext cx="868805" cy="868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534" y="1162301"/>
            <a:ext cx="869248" cy="1610952"/>
            <a:chOff x="1093534" y="1162301"/>
            <a:chExt cx="869248" cy="161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63638" y="361553"/>
              <a:ext cx="1738497" cy="322190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93534" y="1162301"/>
              <a:ext cx="869248" cy="1610952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4991111" y="624547"/>
            <a:ext cx="83034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09.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코드 리뷰 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(Code Review)</a:t>
            </a:r>
            <a:endParaRPr lang="ko-KR" altLang="en-US" sz="3500" dirty="0">
              <a:solidFill>
                <a:srgbClr val="5A3A2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329" y="1762779"/>
            <a:ext cx="12895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Header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04270" y="2043702"/>
            <a:ext cx="12611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1) React Bootstrap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의 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nav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태그 중 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NavDropdown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태그를 이용하여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토글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형식으로 서브메뉴가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Dropdown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됨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7" y="2651428"/>
            <a:ext cx="13429608" cy="4542784"/>
          </a:xfrm>
          <a:prstGeom prst="rect">
            <a:avLst/>
          </a:prstGeom>
        </p:spPr>
      </p:pic>
      <p:grpSp>
        <p:nvGrpSpPr>
          <p:cNvPr id="38" name="그룹 1009"/>
          <p:cNvGrpSpPr/>
          <p:nvPr/>
        </p:nvGrpSpPr>
        <p:grpSpPr>
          <a:xfrm>
            <a:off x="214545" y="7783469"/>
            <a:ext cx="868805" cy="868805"/>
            <a:chOff x="198561" y="6023049"/>
            <a:chExt cx="868805" cy="868805"/>
          </a:xfrm>
        </p:grpSpPr>
        <p:pic>
          <p:nvPicPr>
            <p:cNvPr id="39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1116" y="5593372"/>
              <a:ext cx="1737610" cy="1737610"/>
            </a:xfrm>
            <a:prstGeom prst="rect">
              <a:avLst/>
            </a:prstGeom>
          </p:spPr>
        </p:pic>
        <p:pic>
          <p:nvPicPr>
            <p:cNvPr id="40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561" y="6023049"/>
              <a:ext cx="868805" cy="868805"/>
            </a:xfrm>
            <a:prstGeom prst="rect">
              <a:avLst/>
            </a:prstGeom>
          </p:spPr>
        </p:pic>
      </p:grpSp>
      <p:grpSp>
        <p:nvGrpSpPr>
          <p:cNvPr id="41" name="그룹 1011"/>
          <p:cNvGrpSpPr/>
          <p:nvPr/>
        </p:nvGrpSpPr>
        <p:grpSpPr>
          <a:xfrm>
            <a:off x="1093534" y="7412396"/>
            <a:ext cx="869248" cy="1610952"/>
            <a:chOff x="1077550" y="5651976"/>
            <a:chExt cx="869248" cy="1610952"/>
          </a:xfrm>
        </p:grpSpPr>
        <p:pic>
          <p:nvPicPr>
            <p:cNvPr id="42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47654" y="4851228"/>
              <a:ext cx="1738497" cy="3221903"/>
            </a:xfrm>
            <a:prstGeom prst="rect">
              <a:avLst/>
            </a:prstGeom>
          </p:spPr>
        </p:pic>
        <p:pic>
          <p:nvPicPr>
            <p:cNvPr id="43" name="Object 4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77550" y="5651976"/>
              <a:ext cx="869248" cy="1610952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807662" y="7978713"/>
            <a:ext cx="11988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Footer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19" y="6004412"/>
            <a:ext cx="10705599" cy="342251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36317" y="8874256"/>
            <a:ext cx="7078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1) React Bootstrap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의 링크 태그를 이용하여 각 버튼에 맞는 링크로 이동하도록 함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739714" y="9791700"/>
            <a:ext cx="4138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12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27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545" y="1533374"/>
            <a:ext cx="868805" cy="868805"/>
            <a:chOff x="214545" y="1533374"/>
            <a:chExt cx="868805" cy="8688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5132" y="1103697"/>
              <a:ext cx="1737610" cy="173761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545" y="1533374"/>
              <a:ext cx="868805" cy="868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3534" y="1162301"/>
            <a:ext cx="869248" cy="1610952"/>
            <a:chOff x="1093534" y="1162301"/>
            <a:chExt cx="869248" cy="161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63638" y="361553"/>
              <a:ext cx="1738497" cy="322190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93534" y="1162301"/>
              <a:ext cx="869248" cy="161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6746" y="2057143"/>
            <a:ext cx="43040" cy="8059241"/>
            <a:chOff x="11126746" y="2057143"/>
            <a:chExt cx="43040" cy="80592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6746" y="2057143"/>
              <a:ext cx="43040" cy="80592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3001" y="1533374"/>
            <a:ext cx="868805" cy="868805"/>
            <a:chOff x="11353001" y="1533374"/>
            <a:chExt cx="868805" cy="8688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3324" y="1103697"/>
              <a:ext cx="1737610" cy="173761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3001" y="1533374"/>
              <a:ext cx="868805" cy="868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31989" y="1162301"/>
            <a:ext cx="869248" cy="1610952"/>
            <a:chOff x="12231989" y="1162301"/>
            <a:chExt cx="869248" cy="16109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1802093" y="361553"/>
              <a:ext cx="1738497" cy="322190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2231989" y="1162301"/>
              <a:ext cx="869248" cy="16109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3149" y="2684627"/>
            <a:ext cx="10405110" cy="3402136"/>
            <a:chOff x="353149" y="2684627"/>
            <a:chExt cx="10405110" cy="34021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149" y="2684627"/>
              <a:ext cx="10405110" cy="34021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97612" y="890252"/>
            <a:ext cx="43040" cy="10531966"/>
            <a:chOff x="5597612" y="890252"/>
            <a:chExt cx="43040" cy="1053196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5597612" y="890252"/>
              <a:ext cx="43040" cy="105319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8561" y="6023049"/>
            <a:ext cx="868805" cy="868805"/>
            <a:chOff x="198561" y="6023049"/>
            <a:chExt cx="868805" cy="8688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31116" y="5593372"/>
              <a:ext cx="1737610" cy="173761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561" y="6023049"/>
              <a:ext cx="868805" cy="8688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52050" y="6441467"/>
            <a:ext cx="9210760" cy="3176263"/>
            <a:chOff x="1852050" y="6441467"/>
            <a:chExt cx="9210760" cy="317626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2050" y="6441467"/>
              <a:ext cx="9210760" cy="31762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7550" y="5651976"/>
            <a:ext cx="869248" cy="1610952"/>
            <a:chOff x="1077550" y="5651976"/>
            <a:chExt cx="869248" cy="16109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47654" y="4851228"/>
              <a:ext cx="1738497" cy="322190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77550" y="5651976"/>
              <a:ext cx="869248" cy="16109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84969" y="3349797"/>
            <a:ext cx="6385467" cy="5623950"/>
            <a:chOff x="11384969" y="3349797"/>
            <a:chExt cx="6385467" cy="56239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84969" y="3349797"/>
              <a:ext cx="6385467" cy="5623950"/>
            </a:xfrm>
            <a:prstGeom prst="rect">
              <a:avLst/>
            </a:prstGeom>
          </p:spPr>
        </p:pic>
      </p:grpSp>
      <p:sp>
        <p:nvSpPr>
          <p:cNvPr id="40" name="직사각형 39"/>
          <p:cNvSpPr/>
          <p:nvPr/>
        </p:nvSpPr>
        <p:spPr>
          <a:xfrm>
            <a:off x="4991111" y="622637"/>
            <a:ext cx="83034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09.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코드 리뷰 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(Code Review)</a:t>
            </a:r>
            <a:endParaRPr lang="ko-KR" altLang="en-US" sz="3500" dirty="0">
              <a:solidFill>
                <a:srgbClr val="5A3A26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9396" y="1619283"/>
            <a:ext cx="1412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찾아오시는</a:t>
            </a:r>
            <a:endParaRPr lang="en-US" altLang="ko-KR" sz="2200" dirty="0">
              <a:solidFill>
                <a:srgbClr val="78A153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길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97281" y="6117579"/>
            <a:ext cx="1237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자주 묻는</a:t>
            </a:r>
            <a:endParaRPr lang="en-US" altLang="ko-KR" sz="2200" dirty="0">
              <a:solidFill>
                <a:srgbClr val="78A153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질문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1895399" y="1765292"/>
            <a:ext cx="12570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상품 소개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45177" y="2112516"/>
            <a:ext cx="4716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1)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카카오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API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를 활용한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반응형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맵 삽입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4545" y="7090424"/>
            <a:ext cx="166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1) React Bootstrap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의 아코디언 적용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395315" y="2760348"/>
            <a:ext cx="597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1) 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Reac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Bootstrap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의 카드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,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버튼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,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이미지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Form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적용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7739714" y="9791700"/>
            <a:ext cx="4110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13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4991111" y="624547"/>
            <a:ext cx="83034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09.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코드 리뷰 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(Code Review)</a:t>
            </a:r>
            <a:endParaRPr lang="ko-KR" altLang="en-US" sz="3500" dirty="0">
              <a:solidFill>
                <a:srgbClr val="5A3A26"/>
              </a:solidFill>
            </a:endParaRPr>
          </a:p>
        </p:txBody>
      </p:sp>
      <p:grpSp>
        <p:nvGrpSpPr>
          <p:cNvPr id="51" name="그룹 1002"/>
          <p:cNvGrpSpPr/>
          <p:nvPr/>
        </p:nvGrpSpPr>
        <p:grpSpPr>
          <a:xfrm>
            <a:off x="372105" y="1475973"/>
            <a:ext cx="868805" cy="868805"/>
            <a:chOff x="214545" y="1533374"/>
            <a:chExt cx="868805" cy="868805"/>
          </a:xfrm>
        </p:grpSpPr>
        <p:pic>
          <p:nvPicPr>
            <p:cNvPr id="52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5132" y="1103697"/>
              <a:ext cx="1737610" cy="1737610"/>
            </a:xfrm>
            <a:prstGeom prst="rect">
              <a:avLst/>
            </a:prstGeom>
          </p:spPr>
        </p:pic>
        <p:pic>
          <p:nvPicPr>
            <p:cNvPr id="53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545" y="1533374"/>
              <a:ext cx="868805" cy="868805"/>
            </a:xfrm>
            <a:prstGeom prst="rect">
              <a:avLst/>
            </a:prstGeom>
          </p:spPr>
        </p:pic>
      </p:grpSp>
      <p:grpSp>
        <p:nvGrpSpPr>
          <p:cNvPr id="54" name="그룹 1003"/>
          <p:cNvGrpSpPr/>
          <p:nvPr/>
        </p:nvGrpSpPr>
        <p:grpSpPr>
          <a:xfrm>
            <a:off x="1251094" y="1104900"/>
            <a:ext cx="869248" cy="1610952"/>
            <a:chOff x="1093534" y="1162301"/>
            <a:chExt cx="869248" cy="1610952"/>
          </a:xfrm>
        </p:grpSpPr>
        <p:pic>
          <p:nvPicPr>
            <p:cNvPr id="55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63638" y="361553"/>
              <a:ext cx="1738497" cy="3221903"/>
            </a:xfrm>
            <a:prstGeom prst="rect">
              <a:avLst/>
            </a:prstGeom>
          </p:spPr>
        </p:pic>
        <p:pic>
          <p:nvPicPr>
            <p:cNvPr id="56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93534" y="1162301"/>
              <a:ext cx="869248" cy="1610952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906956" y="1561882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문의하기</a:t>
            </a:r>
            <a:endParaRPr lang="en-US" altLang="ko-KR" sz="2200" dirty="0">
              <a:solidFill>
                <a:srgbClr val="78A153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(Front)</a:t>
            </a:r>
            <a:endParaRPr lang="ko-KR" altLang="en-US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1" y="4029117"/>
            <a:ext cx="9288140" cy="387005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56530" y="3060761"/>
            <a:ext cx="869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1)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문의 내용을 입력하고 성공하면 문의사항이 등록됐다는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alert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창이 뜨게 되고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,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실패했을 겨우 문의사항 등록에 실패했다는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alert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창이 뜸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830202"/>
            <a:ext cx="8282462" cy="411977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420302" y="2961303"/>
            <a:ext cx="869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2) React Bootstrap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의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Form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태그를 이용해서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Form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안의 내용을 입력하면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한 번에 같이 전송되도록 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onSubmit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 )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사용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739714" y="9791700"/>
            <a:ext cx="4222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14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41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4991111" y="624547"/>
            <a:ext cx="83034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09.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코드 리뷰 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(Code Review)</a:t>
            </a:r>
            <a:endParaRPr lang="ko-KR" altLang="en-US" sz="3500" dirty="0">
              <a:solidFill>
                <a:srgbClr val="5A3A26"/>
              </a:solidFill>
            </a:endParaRPr>
          </a:p>
        </p:txBody>
      </p:sp>
      <p:grpSp>
        <p:nvGrpSpPr>
          <p:cNvPr id="75" name="그룹 1002"/>
          <p:cNvGrpSpPr/>
          <p:nvPr/>
        </p:nvGrpSpPr>
        <p:grpSpPr>
          <a:xfrm>
            <a:off x="304800" y="1395952"/>
            <a:ext cx="868805" cy="868805"/>
            <a:chOff x="214545" y="1533374"/>
            <a:chExt cx="868805" cy="868805"/>
          </a:xfrm>
        </p:grpSpPr>
        <p:pic>
          <p:nvPicPr>
            <p:cNvPr id="76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5132" y="1103697"/>
              <a:ext cx="1737610" cy="1737610"/>
            </a:xfrm>
            <a:prstGeom prst="rect">
              <a:avLst/>
            </a:prstGeom>
          </p:spPr>
        </p:pic>
        <p:pic>
          <p:nvPicPr>
            <p:cNvPr id="77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545" y="1533374"/>
              <a:ext cx="868805" cy="868805"/>
            </a:xfrm>
            <a:prstGeom prst="rect">
              <a:avLst/>
            </a:prstGeom>
          </p:spPr>
        </p:pic>
      </p:grpSp>
      <p:grpSp>
        <p:nvGrpSpPr>
          <p:cNvPr id="78" name="그룹 1003"/>
          <p:cNvGrpSpPr/>
          <p:nvPr/>
        </p:nvGrpSpPr>
        <p:grpSpPr>
          <a:xfrm>
            <a:off x="1183789" y="1024879"/>
            <a:ext cx="869248" cy="1610952"/>
            <a:chOff x="1093534" y="1162301"/>
            <a:chExt cx="869248" cy="1610952"/>
          </a:xfrm>
        </p:grpSpPr>
        <p:pic>
          <p:nvPicPr>
            <p:cNvPr id="79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63638" y="361553"/>
              <a:ext cx="1738497" cy="3221903"/>
            </a:xfrm>
            <a:prstGeom prst="rect">
              <a:avLst/>
            </a:prstGeom>
          </p:spPr>
        </p:pic>
        <p:pic>
          <p:nvPicPr>
            <p:cNvPr id="80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093534" y="1162301"/>
              <a:ext cx="869248" cy="1610952"/>
            </a:xfrm>
            <a:prstGeom prst="rect">
              <a:avLst/>
            </a:prstGeom>
          </p:spPr>
        </p:pic>
      </p:grpSp>
      <p:sp>
        <p:nvSpPr>
          <p:cNvPr id="81" name="TextBox 80"/>
          <p:cNvSpPr txBox="1"/>
          <p:nvPr/>
        </p:nvSpPr>
        <p:spPr>
          <a:xfrm>
            <a:off x="812936" y="1518747"/>
            <a:ext cx="1479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로그인</a:t>
            </a:r>
            <a:endParaRPr lang="en-US" altLang="ko-KR" sz="2200" dirty="0">
              <a:solidFill>
                <a:srgbClr val="78A153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dirty="0" err="1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FrontEnd</a:t>
            </a:r>
            <a:r>
              <a:rPr lang="en-US" altLang="ko-KR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7739714" y="9791700"/>
            <a:ext cx="4138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15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65110"/>
            <a:ext cx="9753600" cy="748791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462422" y="2049313"/>
            <a:ext cx="6910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1)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로그인 시 회원정보 유무에 따라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모달창의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내용이 바뀜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35" y="2737631"/>
            <a:ext cx="7685127" cy="566559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283306" y="2119001"/>
            <a:ext cx="7590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2)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로그인 창에서 하단 글씨를 클릭하면 회원가입 창으로 연결됨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5195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4991111" y="624547"/>
            <a:ext cx="83034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09.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코드 리뷰 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(Code Review)</a:t>
            </a:r>
            <a:endParaRPr lang="ko-KR" altLang="en-US" sz="3500" dirty="0">
              <a:solidFill>
                <a:srgbClr val="5A3A26"/>
              </a:solidFill>
            </a:endParaRPr>
          </a:p>
        </p:txBody>
      </p:sp>
      <p:grpSp>
        <p:nvGrpSpPr>
          <p:cNvPr id="75" name="그룹 1002"/>
          <p:cNvGrpSpPr/>
          <p:nvPr/>
        </p:nvGrpSpPr>
        <p:grpSpPr>
          <a:xfrm>
            <a:off x="304800" y="1395952"/>
            <a:ext cx="868805" cy="868805"/>
            <a:chOff x="214545" y="1533374"/>
            <a:chExt cx="868805" cy="868805"/>
          </a:xfrm>
        </p:grpSpPr>
        <p:pic>
          <p:nvPicPr>
            <p:cNvPr id="76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5132" y="1103697"/>
              <a:ext cx="1737610" cy="1737610"/>
            </a:xfrm>
            <a:prstGeom prst="rect">
              <a:avLst/>
            </a:prstGeom>
          </p:spPr>
        </p:pic>
        <p:pic>
          <p:nvPicPr>
            <p:cNvPr id="77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545" y="1533374"/>
              <a:ext cx="868805" cy="868805"/>
            </a:xfrm>
            <a:prstGeom prst="rect">
              <a:avLst/>
            </a:prstGeom>
          </p:spPr>
        </p:pic>
      </p:grpSp>
      <p:grpSp>
        <p:nvGrpSpPr>
          <p:cNvPr id="78" name="그룹 1003"/>
          <p:cNvGrpSpPr/>
          <p:nvPr/>
        </p:nvGrpSpPr>
        <p:grpSpPr>
          <a:xfrm>
            <a:off x="1183789" y="1024879"/>
            <a:ext cx="869248" cy="1610952"/>
            <a:chOff x="1093534" y="1162301"/>
            <a:chExt cx="869248" cy="1610952"/>
          </a:xfrm>
        </p:grpSpPr>
        <p:pic>
          <p:nvPicPr>
            <p:cNvPr id="79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63638" y="361553"/>
              <a:ext cx="1738497" cy="3221903"/>
            </a:xfrm>
            <a:prstGeom prst="rect">
              <a:avLst/>
            </a:prstGeom>
          </p:spPr>
        </p:pic>
        <p:pic>
          <p:nvPicPr>
            <p:cNvPr id="80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93534" y="1162301"/>
              <a:ext cx="869248" cy="1610952"/>
            </a:xfrm>
            <a:prstGeom prst="rect">
              <a:avLst/>
            </a:prstGeom>
          </p:spPr>
        </p:pic>
      </p:grpSp>
      <p:sp>
        <p:nvSpPr>
          <p:cNvPr id="81" name="TextBox 80"/>
          <p:cNvSpPr txBox="1"/>
          <p:nvPr/>
        </p:nvSpPr>
        <p:spPr>
          <a:xfrm>
            <a:off x="812936" y="1518747"/>
            <a:ext cx="1462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로그인</a:t>
            </a:r>
            <a:endParaRPr lang="en-US" altLang="ko-KR" sz="2200" dirty="0">
              <a:solidFill>
                <a:srgbClr val="78A153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dirty="0" err="1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BackEnd</a:t>
            </a:r>
            <a:r>
              <a:rPr lang="en-US" altLang="ko-KR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dirty="0"/>
          </a:p>
        </p:txBody>
      </p:sp>
      <p:grpSp>
        <p:nvGrpSpPr>
          <p:cNvPr id="82" name="그룹 1004"/>
          <p:cNvGrpSpPr/>
          <p:nvPr/>
        </p:nvGrpSpPr>
        <p:grpSpPr>
          <a:xfrm>
            <a:off x="409893" y="2427754"/>
            <a:ext cx="16809947" cy="3454334"/>
            <a:chOff x="537060" y="2930049"/>
            <a:chExt cx="17162407" cy="4062815"/>
          </a:xfrm>
        </p:grpSpPr>
        <p:pic>
          <p:nvPicPr>
            <p:cNvPr id="83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060" y="2930049"/>
              <a:ext cx="17162407" cy="4062815"/>
            </a:xfrm>
            <a:prstGeom prst="rect">
              <a:avLst/>
            </a:prstGeom>
          </p:spPr>
        </p:pic>
      </p:grpSp>
      <p:grpSp>
        <p:nvGrpSpPr>
          <p:cNvPr id="24" name="그룹 1002"/>
          <p:cNvGrpSpPr/>
          <p:nvPr/>
        </p:nvGrpSpPr>
        <p:grpSpPr>
          <a:xfrm>
            <a:off x="301171" y="6109944"/>
            <a:ext cx="868805" cy="868805"/>
            <a:chOff x="214545" y="1533374"/>
            <a:chExt cx="868805" cy="868805"/>
          </a:xfrm>
        </p:grpSpPr>
        <p:pic>
          <p:nvPicPr>
            <p:cNvPr id="25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5132" y="1103697"/>
              <a:ext cx="1737610" cy="1737610"/>
            </a:xfrm>
            <a:prstGeom prst="rect">
              <a:avLst/>
            </a:prstGeom>
          </p:spPr>
        </p:pic>
        <p:pic>
          <p:nvPicPr>
            <p:cNvPr id="26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545" y="1533374"/>
              <a:ext cx="868805" cy="868805"/>
            </a:xfrm>
            <a:prstGeom prst="rect">
              <a:avLst/>
            </a:prstGeom>
          </p:spPr>
        </p:pic>
      </p:grpSp>
      <p:grpSp>
        <p:nvGrpSpPr>
          <p:cNvPr id="27" name="그룹 1003"/>
          <p:cNvGrpSpPr/>
          <p:nvPr/>
        </p:nvGrpSpPr>
        <p:grpSpPr>
          <a:xfrm>
            <a:off x="1180160" y="5738871"/>
            <a:ext cx="869248" cy="1610952"/>
            <a:chOff x="1093534" y="1162301"/>
            <a:chExt cx="869248" cy="1610952"/>
          </a:xfrm>
        </p:grpSpPr>
        <p:pic>
          <p:nvPicPr>
            <p:cNvPr id="28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63638" y="361553"/>
              <a:ext cx="1738497" cy="3221903"/>
            </a:xfrm>
            <a:prstGeom prst="rect">
              <a:avLst/>
            </a:prstGeom>
          </p:spPr>
        </p:pic>
        <p:pic>
          <p:nvPicPr>
            <p:cNvPr id="29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93534" y="1162301"/>
              <a:ext cx="869248" cy="1610952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809307" y="6232739"/>
            <a:ext cx="11657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문의하기</a:t>
            </a:r>
            <a:endParaRPr lang="en-US" altLang="ko-KR" sz="2200" dirty="0">
              <a:solidFill>
                <a:srgbClr val="78A153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(Back)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758" y="5977714"/>
            <a:ext cx="6937476" cy="4285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068732" y="6232739"/>
            <a:ext cx="60281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SUITE Medium" pitchFamily="2" charset="-127"/>
                <a:ea typeface="SUITE Medium" pitchFamily="2" charset="-127"/>
              </a:rPr>
              <a:t>1) </a:t>
            </a:r>
            <a:r>
              <a:rPr lang="en-US" altLang="ko-KR" sz="2200" dirty="0" err="1">
                <a:latin typeface="SUITE Medium" pitchFamily="2" charset="-127"/>
                <a:ea typeface="SUITE Medium" pitchFamily="2" charset="-127"/>
              </a:rPr>
              <a:t>Springboot</a:t>
            </a:r>
            <a:r>
              <a:rPr lang="ko-KR" altLang="en-US" sz="2200" dirty="0">
                <a:latin typeface="SUITE Medium" pitchFamily="2" charset="-127"/>
                <a:ea typeface="SUITE Medium" pitchFamily="2" charset="-127"/>
              </a:rPr>
              <a:t>에서 테이블 생성</a:t>
            </a:r>
            <a:endParaRPr lang="en-US" altLang="ko-KR" sz="22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96200" y="3756931"/>
            <a:ext cx="6324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1)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로그인 버튼을 클릭하면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,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아이디 값과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비밀번호값을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Springboot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 넘겨서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정보가 일치하면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“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ooo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회원님 환영합니다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“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라는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alert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창이 뜸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36073" y="3324388"/>
            <a:ext cx="3521566" cy="6035354"/>
          </a:xfrm>
          <a:prstGeom prst="rect">
            <a:avLst/>
          </a:prstGeom>
        </p:spPr>
      </p:pic>
      <p:pic>
        <p:nvPicPr>
          <p:cNvPr id="39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 flipH="1">
            <a:off x="7508726" y="-696182"/>
            <a:ext cx="52021" cy="12729521"/>
          </a:xfrm>
          <a:prstGeom prst="rect">
            <a:avLst/>
          </a:prstGeom>
        </p:spPr>
      </p:pic>
      <p:grpSp>
        <p:nvGrpSpPr>
          <p:cNvPr id="40" name="그룹 1006"/>
          <p:cNvGrpSpPr/>
          <p:nvPr/>
        </p:nvGrpSpPr>
        <p:grpSpPr>
          <a:xfrm>
            <a:off x="13975081" y="5694589"/>
            <a:ext cx="45719" cy="4591285"/>
            <a:chOff x="11126746" y="2057143"/>
            <a:chExt cx="43040" cy="8059241"/>
          </a:xfrm>
        </p:grpSpPr>
        <p:pic>
          <p:nvPicPr>
            <p:cNvPr id="41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26746" y="2057143"/>
              <a:ext cx="43040" cy="8059241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17739714" y="9791700"/>
            <a:ext cx="4138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15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321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4991111" y="624547"/>
            <a:ext cx="83034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09.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코드 리뷰 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(Code Review)</a:t>
            </a:r>
            <a:endParaRPr lang="ko-KR" altLang="en-US" sz="3500" dirty="0">
              <a:solidFill>
                <a:srgbClr val="5A3A26"/>
              </a:solidFill>
            </a:endParaRPr>
          </a:p>
        </p:txBody>
      </p:sp>
      <p:grpSp>
        <p:nvGrpSpPr>
          <p:cNvPr id="75" name="그룹 1002"/>
          <p:cNvGrpSpPr/>
          <p:nvPr/>
        </p:nvGrpSpPr>
        <p:grpSpPr>
          <a:xfrm>
            <a:off x="304800" y="1395952"/>
            <a:ext cx="868805" cy="868805"/>
            <a:chOff x="214545" y="1533374"/>
            <a:chExt cx="868805" cy="868805"/>
          </a:xfrm>
        </p:grpSpPr>
        <p:pic>
          <p:nvPicPr>
            <p:cNvPr id="76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5132" y="1103697"/>
              <a:ext cx="1737610" cy="1737610"/>
            </a:xfrm>
            <a:prstGeom prst="rect">
              <a:avLst/>
            </a:prstGeom>
          </p:spPr>
        </p:pic>
        <p:pic>
          <p:nvPicPr>
            <p:cNvPr id="77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545" y="1533374"/>
              <a:ext cx="868805" cy="868805"/>
            </a:xfrm>
            <a:prstGeom prst="rect">
              <a:avLst/>
            </a:prstGeom>
          </p:spPr>
        </p:pic>
      </p:grpSp>
      <p:grpSp>
        <p:nvGrpSpPr>
          <p:cNvPr id="78" name="그룹 1003"/>
          <p:cNvGrpSpPr/>
          <p:nvPr/>
        </p:nvGrpSpPr>
        <p:grpSpPr>
          <a:xfrm>
            <a:off x="1183789" y="1024879"/>
            <a:ext cx="869248" cy="1610952"/>
            <a:chOff x="1093534" y="1162301"/>
            <a:chExt cx="869248" cy="1610952"/>
          </a:xfrm>
        </p:grpSpPr>
        <p:pic>
          <p:nvPicPr>
            <p:cNvPr id="79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63638" y="361553"/>
              <a:ext cx="1738497" cy="3221903"/>
            </a:xfrm>
            <a:prstGeom prst="rect">
              <a:avLst/>
            </a:prstGeom>
          </p:spPr>
        </p:pic>
        <p:pic>
          <p:nvPicPr>
            <p:cNvPr id="80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93534" y="1162301"/>
              <a:ext cx="869248" cy="1610952"/>
            </a:xfrm>
            <a:prstGeom prst="rect">
              <a:avLst/>
            </a:prstGeom>
          </p:spPr>
        </p:pic>
      </p:grpSp>
      <p:sp>
        <p:nvSpPr>
          <p:cNvPr id="81" name="TextBox 80"/>
          <p:cNvSpPr txBox="1"/>
          <p:nvPr/>
        </p:nvSpPr>
        <p:spPr>
          <a:xfrm>
            <a:off x="812936" y="1518747"/>
            <a:ext cx="1462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로그인</a:t>
            </a:r>
            <a:endParaRPr lang="en-US" altLang="ko-KR" sz="2200" dirty="0">
              <a:solidFill>
                <a:srgbClr val="78A153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dirty="0" err="1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BackEnd</a:t>
            </a:r>
            <a:r>
              <a:rPr lang="en-US" altLang="ko-KR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dirty="0"/>
          </a:p>
        </p:txBody>
      </p:sp>
      <p:grpSp>
        <p:nvGrpSpPr>
          <p:cNvPr id="82" name="그룹 1004"/>
          <p:cNvGrpSpPr/>
          <p:nvPr/>
        </p:nvGrpSpPr>
        <p:grpSpPr>
          <a:xfrm>
            <a:off x="409893" y="2427754"/>
            <a:ext cx="16809947" cy="3454334"/>
            <a:chOff x="537060" y="2930049"/>
            <a:chExt cx="17162407" cy="4062815"/>
          </a:xfrm>
        </p:grpSpPr>
        <p:pic>
          <p:nvPicPr>
            <p:cNvPr id="83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060" y="2930049"/>
              <a:ext cx="17162407" cy="4062815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412344" y="6342065"/>
            <a:ext cx="30542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1)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로그인 버튼을 클릭하면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,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아이디 값과 비밀번호 값을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Springboot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 넘겨서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정보가 일치하면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“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ooo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회원님 환영합니다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“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라는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alert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창이 뜸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739714" y="9791700"/>
            <a:ext cx="4138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15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57" y="5060524"/>
            <a:ext cx="10210800" cy="502529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05600" y="4586396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로그인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Service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단 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Juit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테스트 결과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39820" y="3117270"/>
            <a:ext cx="4065439" cy="696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3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4112446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7979" y="1384131"/>
            <a:ext cx="7851199" cy="40259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6926" y="5071818"/>
            <a:ext cx="700206" cy="4310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6159" y="5071818"/>
            <a:ext cx="690682" cy="4310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08827" y="5083723"/>
            <a:ext cx="700206" cy="4310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83574" y="5071818"/>
            <a:ext cx="690682" cy="4310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77208" y="5083723"/>
            <a:ext cx="700206" cy="4310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57218" y="5083723"/>
            <a:ext cx="681158" cy="4310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99789" y="5083723"/>
            <a:ext cx="690682" cy="431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38123" y="2099764"/>
            <a:ext cx="225404" cy="252301"/>
            <a:chOff x="12238123" y="2099764"/>
            <a:chExt cx="225404" cy="2523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38123" y="2099764"/>
              <a:ext cx="225404" cy="2523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22053" y="2155831"/>
            <a:ext cx="4741101" cy="2885827"/>
            <a:chOff x="7222053" y="2155831"/>
            <a:chExt cx="4741101" cy="2885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60000">
              <a:off x="7222053" y="2155831"/>
              <a:ext cx="4741101" cy="28858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9969" y="2836792"/>
            <a:ext cx="903967" cy="3999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87296" y="2763944"/>
            <a:ext cx="903967" cy="3999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52087" y="2655373"/>
            <a:ext cx="903967" cy="3999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96001" y="2598763"/>
            <a:ext cx="903967" cy="3999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38763" y="2327515"/>
            <a:ext cx="903967" cy="3999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92477" y="2593058"/>
            <a:ext cx="903967" cy="3999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58251" y="2290970"/>
            <a:ext cx="903967" cy="3999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02213" y="253862"/>
            <a:ext cx="3297182" cy="1495822"/>
            <a:chOff x="10702213" y="253862"/>
            <a:chExt cx="3297182" cy="149582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51256" y="-396414"/>
              <a:ext cx="6594365" cy="299164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02213" y="253862"/>
              <a:ext cx="3297182" cy="14958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7596" y="3304230"/>
            <a:ext cx="3677255" cy="3677255"/>
            <a:chOff x="217596" y="3304230"/>
            <a:chExt cx="3677255" cy="367725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7596" y="3304230"/>
              <a:ext cx="3677255" cy="3677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5496" y="3496071"/>
            <a:ext cx="3305118" cy="3305118"/>
            <a:chOff x="405496" y="3496071"/>
            <a:chExt cx="3305118" cy="33051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5496" y="3496071"/>
              <a:ext cx="3305118" cy="3305118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660648" y="1515384"/>
            <a:ext cx="2791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기획의도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2230" y="4502500"/>
            <a:ext cx="29610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“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못난이 농산물로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지갑도 지키고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,</a:t>
            </a:r>
          </a:p>
          <a:p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지구도 지켜요</a:t>
            </a:r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!”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94157" y="2858039"/>
            <a:ext cx="495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최근 </a:t>
            </a:r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1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인 가구의 비율이 꾸준하게 증가하고 있습니다</a:t>
            </a:r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. 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이에 대형마트에서 소량의 채소나 반조리 식품 등을 판매하고 있습니다</a:t>
            </a:r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. 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하지만</a:t>
            </a:r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, 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농산물의 기본적인 가격이 비싼데다가 </a:t>
            </a:r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1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인분으로 소량 판매하기 위해 세척했다는 이유로 일반 채소들보다 비싸기도 합니다</a:t>
            </a:r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.</a:t>
            </a:r>
          </a:p>
          <a:p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이런 이유로 혼자 사는 사람들도 편안하게 야채와 과일을 구매할 수 있는 사이트를 기획하게 되었습니다</a:t>
            </a:r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.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832763" y="404846"/>
            <a:ext cx="303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SUITE ExtraBold" pitchFamily="2" charset="-127"/>
                <a:ea typeface="SUITE ExtraBold" pitchFamily="2" charset="-127"/>
              </a:rPr>
              <a:t>2022</a:t>
            </a:r>
            <a:r>
              <a:rPr lang="ko-KR" altLang="en-US" dirty="0">
                <a:solidFill>
                  <a:schemeClr val="bg1"/>
                </a:solidFill>
                <a:latin typeface="SUITE ExtraBold" pitchFamily="2" charset="-127"/>
                <a:ea typeface="SUITE ExtraBold" pitchFamily="2" charset="-127"/>
              </a:rPr>
              <a:t>년</a:t>
            </a:r>
            <a:endParaRPr lang="en-US" altLang="ko-KR" dirty="0">
              <a:solidFill>
                <a:schemeClr val="bg1"/>
              </a:solidFill>
              <a:latin typeface="SUITE ExtraBold" pitchFamily="2" charset="-127"/>
              <a:ea typeface="SUITE ExtraBold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SUITE ExtraBold" pitchFamily="2" charset="-127"/>
                <a:ea typeface="SUITE ExtraBold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SUITE ExtraBold" pitchFamily="2" charset="-127"/>
                <a:ea typeface="SUITE ExtraBold" pitchFamily="2" charset="-127"/>
              </a:rPr>
              <a:t>인 가구 비율 </a:t>
            </a:r>
            <a:r>
              <a:rPr lang="en-US" altLang="ko-KR" dirty="0">
                <a:solidFill>
                  <a:schemeClr val="bg1"/>
                </a:solidFill>
                <a:latin typeface="SUITE ExtraBold" pitchFamily="2" charset="-127"/>
                <a:ea typeface="SUITE ExtraBold" pitchFamily="2" charset="-127"/>
              </a:rPr>
              <a:t>34.5%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SUITE ExtraBold" pitchFamily="2" charset="-127"/>
                <a:ea typeface="SUITE ExtraBold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SUITE ExtraBold" pitchFamily="2" charset="-127"/>
                <a:ea typeface="SUITE ExtraBold" pitchFamily="2" charset="-127"/>
              </a:rPr>
              <a:t>인 가구 수 </a:t>
            </a:r>
            <a:r>
              <a:rPr lang="en-US" altLang="ko-KR" dirty="0">
                <a:solidFill>
                  <a:schemeClr val="bg1"/>
                </a:solidFill>
                <a:latin typeface="SUITE ExtraBold" pitchFamily="2" charset="-127"/>
                <a:ea typeface="SUITE ExtraBold" pitchFamily="2" charset="-127"/>
              </a:rPr>
              <a:t>750</a:t>
            </a:r>
            <a:r>
              <a:rPr lang="ko-KR" altLang="en-US" dirty="0">
                <a:solidFill>
                  <a:schemeClr val="bg1"/>
                </a:solidFill>
                <a:latin typeface="SUITE ExtraBold" pitchFamily="2" charset="-127"/>
                <a:ea typeface="SUITE ExtraBold" pitchFamily="2" charset="-127"/>
              </a:rPr>
              <a:t>만 </a:t>
            </a:r>
            <a:r>
              <a:rPr lang="en-US" altLang="ko-KR" dirty="0">
                <a:solidFill>
                  <a:schemeClr val="bg1"/>
                </a:solidFill>
                <a:latin typeface="SUITE ExtraBold" pitchFamily="2" charset="-127"/>
                <a:ea typeface="SUITE ExtraBold" pitchFamily="2" charset="-127"/>
              </a:rPr>
              <a:t>2,350 </a:t>
            </a:r>
            <a:r>
              <a:rPr lang="ko-KR" altLang="en-US" dirty="0">
                <a:solidFill>
                  <a:schemeClr val="bg1"/>
                </a:solidFill>
                <a:latin typeface="SUITE ExtraBold" pitchFamily="2" charset="-127"/>
                <a:ea typeface="SUITE ExtraBold" pitchFamily="2" charset="-127"/>
              </a:rPr>
              <a:t>가구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77979" y="740366"/>
            <a:ext cx="4654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양진체 " panose="02020503000000000000" pitchFamily="18" charset="-127"/>
                <a:ea typeface="양진체 " panose="02020503000000000000" pitchFamily="18" charset="-127"/>
              </a:rPr>
              <a:t>- 1</a:t>
            </a:r>
            <a:r>
              <a:rPr lang="ko-KR" altLang="en-US" sz="2200" dirty="0">
                <a:latin typeface="양진체 " panose="02020503000000000000" pitchFamily="18" charset="-127"/>
                <a:ea typeface="양진체 " panose="02020503000000000000" pitchFamily="18" charset="-127"/>
              </a:rPr>
              <a:t>인 가구수 비율 </a:t>
            </a:r>
            <a:r>
              <a:rPr lang="en-US" altLang="ko-KR" sz="2200" dirty="0"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ko-KR" altLang="en-US" sz="2200" dirty="0">
                <a:latin typeface="양진체 " panose="02020503000000000000" pitchFamily="18" charset="-127"/>
                <a:ea typeface="양진체 " panose="02020503000000000000" pitchFamily="18" charset="-127"/>
              </a:rPr>
              <a:t>통계청 </a:t>
            </a:r>
            <a:r>
              <a:rPr lang="en-US" altLang="ko-KR" sz="2200" dirty="0">
                <a:latin typeface="양진체 " panose="02020503000000000000" pitchFamily="18" charset="-127"/>
                <a:ea typeface="양진체 " panose="02020503000000000000" pitchFamily="18" charset="-127"/>
              </a:rPr>
              <a:t>KOSIS </a:t>
            </a:r>
            <a:r>
              <a:rPr lang="ko-KR" altLang="en-US" sz="2200" dirty="0">
                <a:latin typeface="양진체 " panose="02020503000000000000" pitchFamily="18" charset="-127"/>
                <a:ea typeface="양진체 " panose="02020503000000000000" pitchFamily="18" charset="-127"/>
              </a:rPr>
              <a:t>지표</a:t>
            </a:r>
            <a:r>
              <a:rPr lang="en-US" altLang="ko-KR" sz="2200" dirty="0"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22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77979" y="5856716"/>
            <a:ext cx="4654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양진체 " panose="02020503000000000000" pitchFamily="18" charset="-127"/>
                <a:ea typeface="양진체 " panose="02020503000000000000" pitchFamily="18" charset="-127"/>
              </a:rPr>
              <a:t>- </a:t>
            </a:r>
            <a:r>
              <a:rPr lang="ko-KR" altLang="en-US" sz="2200" dirty="0">
                <a:latin typeface="양진체 " panose="02020503000000000000" pitchFamily="18" charset="-127"/>
                <a:ea typeface="양진체 " panose="02020503000000000000" pitchFamily="18" charset="-127"/>
              </a:rPr>
              <a:t>규격 외 농산물의 문제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080107"/>
              </p:ext>
            </p:extLst>
          </p:nvPr>
        </p:nvGraphicFramePr>
        <p:xfrm>
          <a:off x="5077978" y="6286791"/>
          <a:ext cx="12371822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4822">
                  <a:extLst>
                    <a:ext uri="{9D8B030D-6E8A-4147-A177-3AD203B41FA5}">
                      <a16:colId xmlns:a16="http://schemas.microsoft.com/office/drawing/2014/main" val="4213972336"/>
                    </a:ext>
                  </a:extLst>
                </a:gridCol>
                <a:gridCol w="10287000">
                  <a:extLst>
                    <a:ext uri="{9D8B030D-6E8A-4147-A177-3AD203B41FA5}">
                      <a16:colId xmlns:a16="http://schemas.microsoft.com/office/drawing/2014/main" val="1739068533"/>
                    </a:ext>
                  </a:extLst>
                </a:gridCol>
              </a:tblGrid>
              <a:tr h="4441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5A3A26"/>
                          </a:solidFill>
                          <a:latin typeface="SUITE ExtraBold" pitchFamily="2" charset="-127"/>
                          <a:ea typeface="SUITE ExtraBold" pitchFamily="2" charset="-127"/>
                        </a:rPr>
                        <a:t>의미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6A1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맛과 영양 등 품질에는 아무런 이상이 없지만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모양과 크기가 시장 기준과 다른 못난이 농산물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85357"/>
                  </a:ext>
                </a:extLst>
              </a:tr>
              <a:tr h="785773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rgbClr val="5A3A26"/>
                        </a:solidFill>
                        <a:latin typeface="SUITE ExtraBold" pitchFamily="2" charset="-127"/>
                        <a:ea typeface="SUITE ExtraBold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5A3A26"/>
                          </a:solidFill>
                          <a:latin typeface="SUITE ExtraBold" pitchFamily="2" charset="-127"/>
                          <a:ea typeface="SUITE ExtraBold" pitchFamily="2" charset="-127"/>
                        </a:rPr>
                        <a:t>현실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6A1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이상기후로 인해 규격 외 농산물의 생산량은 점점 증가하고 있지만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상품성이 떨어진다는 이유로 판매되지 못하고 폐기되는 것이 대부분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이렇게 폐기되는 농산물은 국내 전체 생산량의 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15%</a:t>
                      </a:r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이며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전 세계적으로는 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13t</a:t>
                      </a:r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에 달함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148891"/>
                  </a:ext>
                </a:extLst>
              </a:tr>
              <a:tr h="1741604"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>
                        <a:solidFill>
                          <a:srgbClr val="5A3A26"/>
                        </a:solidFill>
                        <a:latin typeface="SUITE ExtraBold" pitchFamily="2" charset="-127"/>
                        <a:ea typeface="SUITE ExtraBold" pitchFamily="2" charset="-127"/>
                      </a:endParaRPr>
                    </a:p>
                    <a:p>
                      <a:pPr algn="ctr" latinLnBrk="1"/>
                      <a:endParaRPr lang="en-US" altLang="ko-KR" sz="2000" dirty="0">
                        <a:solidFill>
                          <a:srgbClr val="5A3A26"/>
                        </a:solidFill>
                        <a:latin typeface="SUITE ExtraBold" pitchFamily="2" charset="-127"/>
                        <a:ea typeface="SUITE ExtraBold" pitchFamily="2" charset="-127"/>
                      </a:endParaRPr>
                    </a:p>
                    <a:p>
                      <a:pPr algn="ctr" latinLnBrk="1"/>
                      <a:r>
                        <a:rPr lang="ko-KR" altLang="en-US" sz="2000" dirty="0">
                          <a:solidFill>
                            <a:srgbClr val="5A3A26"/>
                          </a:solidFill>
                          <a:latin typeface="SUITE ExtraBold" pitchFamily="2" charset="-127"/>
                          <a:ea typeface="SUITE ExtraBold" pitchFamily="2" charset="-127"/>
                        </a:rPr>
                        <a:t>문제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6A1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아무 이상이 없는 농산물이 식탁에 오르지 못하고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생김새 때문에 폐기된다는 점에서 큰 경제적 손실을 야기하며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, </a:t>
                      </a:r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노동력이 낭비됨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또한 버려진 농산물들이 부패하는 과정에서 지구 온난화를 촉진하는 온실 가스 발생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. </a:t>
                      </a:r>
                      <a:r>
                        <a:rPr lang="ko-KR" altLang="en-US" sz="2000" dirty="0">
                          <a:latin typeface="SUITE Medium" pitchFamily="2" charset="-127"/>
                          <a:ea typeface="SUITE Medium" pitchFamily="2" charset="-127"/>
                        </a:rPr>
                        <a:t>결국</a:t>
                      </a:r>
                      <a:r>
                        <a:rPr lang="en-US" altLang="ko-KR" sz="2000" dirty="0">
                          <a:latin typeface="SUITE Medium" pitchFamily="2" charset="-127"/>
                          <a:ea typeface="SUITE Medium" pitchFamily="2" charset="-127"/>
                        </a:rPr>
                        <a:t>,</a:t>
                      </a:r>
                      <a:r>
                        <a:rPr lang="en-US" altLang="ko-KR" sz="2000" baseline="0" dirty="0">
                          <a:latin typeface="SUITE Medium" pitchFamily="2" charset="-127"/>
                          <a:ea typeface="SUITE Medium" pitchFamily="2" charset="-127"/>
                        </a:rPr>
                        <a:t> </a:t>
                      </a:r>
                      <a:r>
                        <a:rPr lang="ko-KR" altLang="en-US" sz="2000" baseline="0" dirty="0">
                          <a:latin typeface="SUITE Medium" pitchFamily="2" charset="-127"/>
                          <a:ea typeface="SUITE Medium" pitchFamily="2" charset="-127"/>
                        </a:rPr>
                        <a:t>버려지는 농산물이 이상기후를 가속화하고 이로 인해 못난이 농산물 생산량이 증가하는 악순환이 반복</a:t>
                      </a:r>
                      <a:r>
                        <a:rPr lang="en-US" altLang="ko-KR" sz="2000" baseline="0" dirty="0">
                          <a:latin typeface="SUITE Medium" pitchFamily="2" charset="-127"/>
                          <a:ea typeface="SUITE Medium" pitchFamily="2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2000" baseline="0" dirty="0">
                          <a:latin typeface="SUITE Medium" pitchFamily="2" charset="-127"/>
                          <a:ea typeface="SUITE Medium" pitchFamily="2" charset="-127"/>
                        </a:rPr>
                        <a:t>이렇게 폐기되는 농산물이 많아지면</a:t>
                      </a:r>
                      <a:r>
                        <a:rPr lang="en-US" altLang="ko-KR" sz="2000" baseline="0" dirty="0">
                          <a:latin typeface="SUITE Medium" pitchFamily="2" charset="-127"/>
                          <a:ea typeface="SUITE Medium" pitchFamily="2" charset="-127"/>
                        </a:rPr>
                        <a:t>, </a:t>
                      </a:r>
                      <a:r>
                        <a:rPr lang="ko-KR" altLang="en-US" sz="2000" baseline="0" dirty="0">
                          <a:latin typeface="SUITE Medium" pitchFamily="2" charset="-127"/>
                          <a:ea typeface="SUITE Medium" pitchFamily="2" charset="-127"/>
                        </a:rPr>
                        <a:t>결국 일반 농산물들의 가격이 올라 소비자들의 부담이 더욱 커지게 됨</a:t>
                      </a:r>
                      <a:r>
                        <a:rPr lang="en-US" altLang="ko-KR" sz="2000" baseline="0" dirty="0">
                          <a:latin typeface="SUITE Medium" pitchFamily="2" charset="-127"/>
                          <a:ea typeface="SUITE Medium" pitchFamily="2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84619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739714" y="9791700"/>
            <a:ext cx="420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01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8A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554509" y="419100"/>
            <a:ext cx="51789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FAF1E4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10. </a:t>
            </a:r>
            <a:r>
              <a:rPr lang="ko-KR" altLang="en-US" sz="6000" dirty="0">
                <a:solidFill>
                  <a:srgbClr val="FAF1E4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후기 </a:t>
            </a:r>
            <a:r>
              <a:rPr lang="en-US" altLang="ko-KR" sz="3500" dirty="0">
                <a:solidFill>
                  <a:srgbClr val="FAF1E4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(Review)</a:t>
            </a:r>
            <a:endParaRPr lang="ko-KR" altLang="en-US" sz="3500" dirty="0">
              <a:solidFill>
                <a:srgbClr val="FAF1E4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386294"/>
              </p:ext>
            </p:extLst>
          </p:nvPr>
        </p:nvGraphicFramePr>
        <p:xfrm>
          <a:off x="914400" y="2019300"/>
          <a:ext cx="16459200" cy="728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656751802"/>
                    </a:ext>
                  </a:extLst>
                </a:gridCol>
                <a:gridCol w="14630400">
                  <a:extLst>
                    <a:ext uri="{9D8B030D-6E8A-4147-A177-3AD203B41FA5}">
                      <a16:colId xmlns:a16="http://schemas.microsoft.com/office/drawing/2014/main" val="3305534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양진체 " panose="02020503000000000000" pitchFamily="18" charset="-127"/>
                        <a:ea typeface="양진체 " panose="02020503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양진체 " panose="02020503000000000000" pitchFamily="18" charset="-127"/>
                          <a:ea typeface="양진체 " panose="02020503000000000000" pitchFamily="18" charset="-127"/>
                        </a:rPr>
                        <a:t>김지은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6A1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SUITE SemiBold" pitchFamily="2" charset="-127"/>
                        <a:ea typeface="SUITE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처음 팀장을 맡아서 잘 맡을 수 있을까 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걱정반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설렘반이었는데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친구들 모두가 각자 도맡은 일도 척척 잘 하고 의견도 내주고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서로 도와주기도 해서 문제가 생겨도 잘 해결할 수 있었습니다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.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잘 따라와준 친구들 덕분에 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팀장직에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대한 부담감이 사라지게 되어 고맙다는 말을 전하고 싶습니다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600" dirty="0">
                        <a:latin typeface="SUITE SemiBold" pitchFamily="2" charset="-127"/>
                        <a:ea typeface="SUITE Semi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1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양진체 " panose="02020503000000000000" pitchFamily="18" charset="-127"/>
                        <a:ea typeface="양진체 " panose="02020503000000000000" pitchFamily="18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양진체 " panose="02020503000000000000" pitchFamily="18" charset="-127"/>
                        <a:ea typeface="양진체 " panose="02020503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양진체 " panose="02020503000000000000" pitchFamily="18" charset="-127"/>
                          <a:ea typeface="양진체 " panose="02020503000000000000" pitchFamily="18" charset="-127"/>
                        </a:rPr>
                        <a:t>채승병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양진체 " panose="02020503000000000000" pitchFamily="18" charset="-127"/>
                        <a:ea typeface="양진체 " panose="02020503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6A1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600" dirty="0">
                        <a:latin typeface="SUITE SemiBold" pitchFamily="2" charset="-127"/>
                        <a:ea typeface="SUITE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기존에 쓰던 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HTML, JSP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방식이 아닌 처음 사용해보는 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리액트로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웹페이지를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만들어 잘 할 수 있을까라는 걱정이 들었지만 템플릿을 이용하여 만들어 좀 더 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수월했습니다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.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템플릿을 사용하여 좋았던 점은 코드에 대한 이해도가 높아졌고 어떻게 활용하는가에 대한 고민을 하면서 응용력이 높아진 것 같습니다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그리고 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리액트와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스프링부트를 이용하여 팀원들과 함께 해보니 협업에 대한 이해도도 높아졌다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. 2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차때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붙은 자신감을 토대로 최종 프로젝트도 팀원들과 협업하여 자신감 있게 진행할 것입니다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.</a:t>
                      </a:r>
                    </a:p>
                    <a:p>
                      <a:pPr algn="ctr" latinLnBrk="1"/>
                      <a:endParaRPr lang="ko-KR" altLang="en-US" sz="1600" dirty="0">
                        <a:latin typeface="SUITE SemiBold" pitchFamily="2" charset="-127"/>
                        <a:ea typeface="SUITE Semi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26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양진체 " panose="02020503000000000000" pitchFamily="18" charset="-127"/>
                        <a:ea typeface="양진체 " panose="02020503000000000000" pitchFamily="18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양진체 " panose="02020503000000000000" pitchFamily="18" charset="-127"/>
                        <a:ea typeface="양진체 " panose="02020503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양진체 " panose="02020503000000000000" pitchFamily="18" charset="-127"/>
                          <a:ea typeface="양진체 " panose="02020503000000000000" pitchFamily="18" charset="-127"/>
                        </a:rPr>
                        <a:t>김수진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6A1B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en-US" altLang="ko-KR" sz="1600" dirty="0">
                        <a:latin typeface="SUITE SemiBold" pitchFamily="2" charset="-127"/>
                        <a:ea typeface="SUITE SemiBold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선생님께서 제공해주신 템플릿과 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react bootstrap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을 사용해서 </a:t>
                      </a:r>
                      <a:r>
                        <a:rPr lang="en-US" altLang="ko-KR" sz="1600" dirty="0" err="1">
                          <a:latin typeface="SUITE SemiBold" pitchFamily="2" charset="-127"/>
                          <a:ea typeface="SUITE SemiBold" pitchFamily="2" charset="-127"/>
                        </a:rPr>
                        <a:t>ui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페이지를 만들어서 </a:t>
                      </a:r>
                      <a:r>
                        <a:rPr lang="en-US" altLang="ko-KR" sz="1600" dirty="0" err="1">
                          <a:latin typeface="SUITE SemiBold" pitchFamily="2" charset="-127"/>
                          <a:ea typeface="SUITE SemiBold" pitchFamily="2" charset="-127"/>
                        </a:rPr>
                        <a:t>jsp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로 페이지를 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만들었던것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보다 좀 더 수월하게 만들 수 있었습니다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. 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팀 프로젝트를 많이 해보지 않아서 어떻게 역할 분담을 하고 적절하게 일을 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나눠서할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수 있을지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많이 어색했지만 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팀원분들이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많이 도와주셔서 팀 프로젝트는 어떻게 하는건지 배울 수 있는 계기가 되었습니다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.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그리고 평소에 많이 부족했던 자바스크립트와 스프링 부트를 이번 프로젝트를 하면서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내가 몰랐던 부분을 다시 돌아볼 수 있었고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그 부분에 대해서 더 깊게 공부할 수 있었습니다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.</a:t>
                      </a:r>
                    </a:p>
                    <a:p>
                      <a:pPr algn="just" latinLnBrk="1"/>
                      <a:endParaRPr lang="ko-KR" altLang="en-US" sz="1600" dirty="0">
                        <a:latin typeface="SUITE SemiBold" pitchFamily="2" charset="-127"/>
                        <a:ea typeface="SUITE Semi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02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양진체 " panose="02020503000000000000" pitchFamily="18" charset="-127"/>
                        <a:ea typeface="양진체 " panose="02020503000000000000" pitchFamily="18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양진체 " panose="02020503000000000000" pitchFamily="18" charset="-127"/>
                        <a:ea typeface="양진체 " panose="02020503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양진체 " panose="02020503000000000000" pitchFamily="18" charset="-127"/>
                          <a:ea typeface="양진체 " panose="02020503000000000000" pitchFamily="18" charset="-127"/>
                        </a:rPr>
                        <a:t>김용학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6A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SUITE SemiBold" pitchFamily="2" charset="-127"/>
                        <a:ea typeface="SUITE SemiBold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React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와 </a:t>
                      </a:r>
                      <a:r>
                        <a:rPr lang="en-US" altLang="ko-KR" sz="1600" dirty="0" err="1">
                          <a:latin typeface="SUITE SemiBold" pitchFamily="2" charset="-127"/>
                          <a:ea typeface="SUITE SemiBold" pitchFamily="2" charset="-127"/>
                        </a:rPr>
                        <a:t>SpringBoot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를 활용하여 작품을 만드는 것은 기존에 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HTML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로 코딩했던 것과는 다른 방식이었으나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배운 것을 토대로 활용하여 큰 문제 없이 작업을 진행했던 것 같습니다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. 1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차 때와는 달리 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2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차 때에도 마찬가지로 새로운 팀원들과 만나 같이 작업한다는 것에 의미를 두었고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, 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팀 프로젝트이기에 최대한 팀원들에게 피해가 가지 않는 방향에서 </a:t>
                      </a:r>
                      <a:r>
                        <a:rPr lang="ko-KR" altLang="en-US" sz="1600" dirty="0" err="1">
                          <a:latin typeface="SUITE SemiBold" pitchFamily="2" charset="-127"/>
                          <a:ea typeface="SUITE SemiBold" pitchFamily="2" charset="-127"/>
                        </a:rPr>
                        <a:t>열심히했던</a:t>
                      </a:r>
                      <a:r>
                        <a:rPr lang="ko-KR" altLang="en-US" sz="1600" dirty="0">
                          <a:latin typeface="SUITE SemiBold" pitchFamily="2" charset="-127"/>
                          <a:ea typeface="SUITE SemiBold" pitchFamily="2" charset="-127"/>
                        </a:rPr>
                        <a:t> 것 같습니다</a:t>
                      </a:r>
                      <a:r>
                        <a:rPr lang="en-US" altLang="ko-KR" sz="1600" dirty="0">
                          <a:latin typeface="SUITE SemiBold" pitchFamily="2" charset="-127"/>
                          <a:ea typeface="SUITE SemiBold" pitchFamily="2" charset="-127"/>
                        </a:rPr>
                        <a:t>.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새로운 기능으로 활용하여 작품도 만들어보고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새로운 팀원들과 합을 잘 맞췄기에 무사히 마무리한 것 같습니다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.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저에게 있어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팀 프로젝트는 좋은 경험이었고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,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마지막 프로젝트 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3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차 역시 팀원들과 합을 맞춰 잘 마무리하도록 하겠습니다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.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감사합니다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SUITE SemiBold" pitchFamily="2" charset="-127"/>
                        <a:ea typeface="SUITE Semi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32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양진체 " panose="02020503000000000000" pitchFamily="18" charset="-127"/>
                        <a:ea typeface="양진체 " panose="02020503000000000000" pitchFamily="18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solidFill>
                          <a:schemeClr val="tx1"/>
                        </a:solidFill>
                        <a:latin typeface="양진체 " panose="02020503000000000000" pitchFamily="18" charset="-127"/>
                        <a:ea typeface="양진체 " panose="02020503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양진체 " panose="02020503000000000000" pitchFamily="18" charset="-127"/>
                          <a:ea typeface="양진체 " panose="02020503000000000000" pitchFamily="18" charset="-127"/>
                        </a:rPr>
                        <a:t>정주이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6A1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 dirty="0">
                        <a:latin typeface="SUITE SemiBold" pitchFamily="2" charset="-127"/>
                        <a:ea typeface="SUITE SemiBold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1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차 프로젝트를 하면서 컨디션 조절을 하는 것도 프로젝트에서 중요한 일이라는 것을 알게 되었는데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,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이번에는 나름대로 적절히 여유를 가져가면서 할 수 있게 된 것 같았습니다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.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이번 프로젝트는 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Back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과 관련된 작업보다 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Front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에 관련된 작업이 많아서 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Front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를 자연스럽게 복습하고 심화 학습 할 수 있었던 경험이어서 좋았습니다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.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또한 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'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못난이 농산물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'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은 평소에 크게 관심이 있었던 분야는 아니었는데 팀원들과 의견을 나누고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,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자료를 조사하며 시야가 확장됨을 느낄 수 있었습니다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.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시간이 부족해서 </a:t>
                      </a:r>
                      <a:r>
                        <a:rPr lang="en-US" altLang="ko-KR" sz="1600" baseline="0" dirty="0" err="1">
                          <a:latin typeface="SUITE SemiBold" pitchFamily="2" charset="-127"/>
                          <a:ea typeface="SUITE SemiBold" pitchFamily="2" charset="-127"/>
                        </a:rPr>
                        <a:t>BackEnd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 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부분에 신경을 많이 쓰지 못해서 아쉬웠는데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, 3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차에서는 </a:t>
                      </a:r>
                      <a:r>
                        <a:rPr lang="en-US" altLang="ko-KR" sz="1600" baseline="0" dirty="0" err="1">
                          <a:latin typeface="SUITE SemiBold" pitchFamily="2" charset="-127"/>
                          <a:ea typeface="SUITE SemiBold" pitchFamily="2" charset="-127"/>
                        </a:rPr>
                        <a:t>BackEnd</a:t>
                      </a:r>
                      <a:r>
                        <a:rPr lang="ko-KR" altLang="en-US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부분을 보완해서 프로젝트를 진행하고 싶습니다</a:t>
                      </a:r>
                      <a:r>
                        <a:rPr lang="en-US" altLang="ko-KR" sz="1600" baseline="0" dirty="0">
                          <a:latin typeface="SUITE SemiBold" pitchFamily="2" charset="-127"/>
                          <a:ea typeface="SUITE SemiBold" pitchFamily="2" charset="-127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 dirty="0">
                        <a:latin typeface="SUITE SemiBold" pitchFamily="2" charset="-127"/>
                        <a:ea typeface="SUITE Semi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43995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739714" y="9791700"/>
            <a:ext cx="42094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16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5A3A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29333" y="-2715757"/>
            <a:ext cx="20193162" cy="15130752"/>
            <a:chOff x="-1229333" y="-2715757"/>
            <a:chExt cx="20193162" cy="151307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186757" y="-2349612"/>
              <a:ext cx="2677217" cy="4499041"/>
              <a:chOff x="6186757" y="-2349612"/>
              <a:chExt cx="2677217" cy="449904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980000">
                <a:off x="6186757" y="-2349612"/>
                <a:ext cx="2677217" cy="449904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282899" y="4882813"/>
              <a:ext cx="1749135" cy="4392019"/>
              <a:chOff x="16282899" y="4882813"/>
              <a:chExt cx="1749135" cy="439201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80000">
                <a:off x="16282899" y="4882813"/>
                <a:ext cx="1749135" cy="43920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58009" y="7112661"/>
              <a:ext cx="2359550" cy="3884033"/>
              <a:chOff x="3758009" y="7112661"/>
              <a:chExt cx="2359550" cy="388403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200000">
                <a:off x="3758009" y="7112661"/>
                <a:ext cx="2359550" cy="38840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912734" y="-1629970"/>
              <a:ext cx="2358310" cy="4681508"/>
              <a:chOff x="11912734" y="-1629970"/>
              <a:chExt cx="2358310" cy="468150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220000">
                <a:off x="11912734" y="-1629970"/>
                <a:ext cx="2358310" cy="46815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57974" y="2911447"/>
              <a:ext cx="2682585" cy="1361412"/>
              <a:chOff x="1657974" y="2911447"/>
              <a:chExt cx="2682585" cy="13614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57974" y="2911447"/>
                <a:ext cx="2682585" cy="136141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235943" y="7120082"/>
              <a:ext cx="3246384" cy="4799798"/>
              <a:chOff x="11235943" y="7120082"/>
              <a:chExt cx="3246384" cy="47997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740000">
                <a:off x="11235943" y="7120082"/>
                <a:ext cx="3246384" cy="479979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613079" y="4820796"/>
              <a:ext cx="1483498" cy="1317945"/>
              <a:chOff x="13613079" y="4820796"/>
              <a:chExt cx="1483498" cy="131794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613079" y="4820796"/>
                <a:ext cx="1483498" cy="13179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830828" y="9054677"/>
              <a:ext cx="2028195" cy="1893827"/>
              <a:chOff x="6830828" y="9054677"/>
              <a:chExt cx="2028195" cy="18938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30828" y="9054677"/>
                <a:ext cx="2028195" cy="189382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656499" y="-503598"/>
              <a:ext cx="2736064" cy="3246905"/>
              <a:chOff x="-656499" y="-503598"/>
              <a:chExt cx="2736064" cy="32469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">
                <a:off x="-656499" y="-503598"/>
                <a:ext cx="2736064" cy="32469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-1229333" y="5254292"/>
              <a:ext cx="4228599" cy="3143959"/>
              <a:chOff x="-1229333" y="5254292"/>
              <a:chExt cx="4228599" cy="314395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1229333" y="5254292"/>
                <a:ext cx="4228599" cy="314395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435836" y="1928414"/>
              <a:ext cx="2682585" cy="1361412"/>
              <a:chOff x="15435836" y="1928414"/>
              <a:chExt cx="2682585" cy="136141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435836" y="1928414"/>
                <a:ext cx="2682585" cy="136141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777128" y="8115300"/>
            <a:ext cx="1076625" cy="1076625"/>
            <a:chOff x="16734631" y="8356944"/>
            <a:chExt cx="1076625" cy="10766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40000">
              <a:off x="16734631" y="8356944"/>
              <a:ext cx="1076625" cy="1076625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5567452" y="4010283"/>
            <a:ext cx="718818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감사합니다 </a:t>
            </a:r>
            <a:r>
              <a:rPr lang="en-US" altLang="ko-KR" sz="10000" b="1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  <a:sym typeface="Wingdings" panose="05000000000000000000" pitchFamily="2" charset="2"/>
              </a:rPr>
              <a:t></a:t>
            </a:r>
            <a:endParaRPr lang="ko-KR" altLang="en-US" sz="10000" b="1" dirty="0">
              <a:solidFill>
                <a:srgbClr val="78A153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84592" y="5709284"/>
            <a:ext cx="75488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김지은</a:t>
            </a:r>
            <a:r>
              <a:rPr lang="en-US" altLang="ko-KR" sz="38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3800" b="1" dirty="0" err="1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채승병</a:t>
            </a:r>
            <a:r>
              <a:rPr lang="en-US" altLang="ko-KR" sz="38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38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김수진</a:t>
            </a:r>
            <a:r>
              <a:rPr lang="en-US" altLang="ko-KR" sz="38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38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김용학</a:t>
            </a:r>
            <a:r>
              <a:rPr lang="en-US" altLang="ko-KR" sz="38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38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정주이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564190" y="9018754"/>
            <a:ext cx="219739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UGV</a:t>
            </a:r>
            <a:endParaRPr lang="ko-KR" altLang="en-US" sz="7000" b="1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79020" y="2893473"/>
            <a:ext cx="6192151" cy="6192151"/>
            <a:chOff x="6179020" y="2893473"/>
            <a:chExt cx="6192151" cy="61921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9020" y="2893473"/>
              <a:ext cx="6192151" cy="61921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01987" y="5026562"/>
            <a:ext cx="5554815" cy="7357371"/>
            <a:chOff x="7501987" y="5026562"/>
            <a:chExt cx="5554815" cy="73573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1987" y="5026562"/>
              <a:ext cx="5554815" cy="73573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78071" y="2230687"/>
            <a:ext cx="2896407" cy="2896407"/>
            <a:chOff x="9878071" y="2230687"/>
            <a:chExt cx="2896407" cy="28964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78071" y="2230687"/>
              <a:ext cx="2896407" cy="28964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0099" y="4240474"/>
            <a:ext cx="1945426" cy="1945426"/>
            <a:chOff x="5380099" y="4240474"/>
            <a:chExt cx="1945426" cy="19454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0099" y="4240474"/>
              <a:ext cx="1945426" cy="19454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5159" y="6872863"/>
            <a:ext cx="1480366" cy="1480366"/>
            <a:chOff x="5845159" y="6872863"/>
            <a:chExt cx="1480366" cy="14803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5159" y="6872863"/>
              <a:ext cx="1480366" cy="14803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6436" y="5301865"/>
            <a:ext cx="1480366" cy="1480366"/>
            <a:chOff x="11576436" y="5301865"/>
            <a:chExt cx="1480366" cy="14803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6436" y="5301865"/>
              <a:ext cx="1480366" cy="14803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45577" y="2325611"/>
            <a:ext cx="1914863" cy="1914863"/>
            <a:chOff x="7245577" y="2325611"/>
            <a:chExt cx="1914863" cy="19148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5577" y="2325611"/>
              <a:ext cx="1914863" cy="19148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06683" y="5142857"/>
            <a:ext cx="2177111" cy="1137297"/>
            <a:chOff x="13306683" y="5142857"/>
            <a:chExt cx="2177111" cy="11372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06683" y="5142857"/>
              <a:ext cx="2177111" cy="11372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45325" y="2170059"/>
            <a:ext cx="5399834" cy="2244403"/>
            <a:chOff x="445325" y="2170059"/>
            <a:chExt cx="5399834" cy="22444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5325" y="2170059"/>
              <a:ext cx="5399834" cy="22444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1211" y="7912458"/>
            <a:ext cx="5997810" cy="2259806"/>
            <a:chOff x="181211" y="7912458"/>
            <a:chExt cx="5997810" cy="22598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211" y="7912458"/>
              <a:ext cx="5997810" cy="22598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37754" y="7750603"/>
            <a:ext cx="4945445" cy="2173281"/>
            <a:chOff x="13037755" y="7750603"/>
            <a:chExt cx="4463708" cy="21732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37755" y="7750603"/>
              <a:ext cx="4463708" cy="21732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56754" y="2223203"/>
            <a:ext cx="4935554" cy="2173281"/>
            <a:chOff x="13156754" y="2223203"/>
            <a:chExt cx="4935554" cy="217328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56754" y="2223203"/>
              <a:ext cx="4935554" cy="21732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699278" y="7471688"/>
            <a:ext cx="691278" cy="200650"/>
            <a:chOff x="2699278" y="7471688"/>
            <a:chExt cx="691278" cy="2006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2699278" y="7471688"/>
              <a:ext cx="691278" cy="20065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257732" y="4633355"/>
            <a:ext cx="810781" cy="200650"/>
            <a:chOff x="14257732" y="4633355"/>
            <a:chExt cx="810781" cy="20065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3840000">
              <a:off x="14257732" y="4633355"/>
              <a:ext cx="810781" cy="2006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6986" y="4782255"/>
            <a:ext cx="3593306" cy="1197769"/>
            <a:chOff x="1166986" y="4782255"/>
            <a:chExt cx="3593306" cy="119776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6986" y="4782255"/>
              <a:ext cx="3593306" cy="119776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485559" y="4969419"/>
            <a:ext cx="2698641" cy="1491030"/>
            <a:chOff x="15485559" y="4969419"/>
            <a:chExt cx="2698641" cy="149103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85559" y="4969419"/>
              <a:ext cx="2698641" cy="14910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65521" y="5970500"/>
            <a:ext cx="3593306" cy="1197769"/>
            <a:chOff x="1165521" y="5970500"/>
            <a:chExt cx="3593306" cy="119776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5521" y="5970500"/>
              <a:ext cx="3593306" cy="119776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161606" y="4634190"/>
            <a:ext cx="810781" cy="200650"/>
            <a:chOff x="16161606" y="4634190"/>
            <a:chExt cx="810781" cy="20065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6960000">
              <a:off x="16161606" y="4634190"/>
              <a:ext cx="810781" cy="20065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6496" y="6789058"/>
            <a:ext cx="855243" cy="420948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45896" y="6806639"/>
            <a:ext cx="869034" cy="420948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47820" y="6789058"/>
            <a:ext cx="846557" cy="420948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1749" y="5688602"/>
            <a:ext cx="865605" cy="42094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29477" y="5688601"/>
            <a:ext cx="856919" cy="420948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547887" y="5688601"/>
            <a:ext cx="817167" cy="42094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326274" y="7143812"/>
            <a:ext cx="1115514" cy="1071190"/>
            <a:chOff x="11326274" y="7143812"/>
            <a:chExt cx="1044897" cy="104489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326274" y="7143812"/>
              <a:ext cx="1044897" cy="104489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239156" y="6185900"/>
            <a:ext cx="2019025" cy="1031196"/>
            <a:chOff x="8239156" y="6185900"/>
            <a:chExt cx="2019025" cy="103119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39156" y="6185900"/>
              <a:ext cx="2019025" cy="1031196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5936860" y="593642"/>
            <a:ext cx="57614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주제 선정 </a:t>
            </a:r>
            <a:r>
              <a:rPr lang="en-US" altLang="ko-KR" sz="35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(Concept)</a:t>
            </a:r>
            <a:endParaRPr lang="ko-KR" altLang="en-US" sz="3500" dirty="0">
              <a:solidFill>
                <a:srgbClr val="78A15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08138" y="2787594"/>
            <a:ext cx="1646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지속가능한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생산 및 소비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추구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297004" y="3021510"/>
            <a:ext cx="21595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규격 외 농산물로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분류된 신선한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농산물을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저렴한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가격에 판매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670956" y="5694956"/>
            <a:ext cx="1300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새벽 배송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정기 배송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293617" y="754014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가치소비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936860" y="7268420"/>
            <a:ext cx="1337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‘1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인 가구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’</a:t>
            </a: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타겟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657223" y="4744913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소량으로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손질된 채소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판매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67787" y="2813067"/>
            <a:ext cx="49549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인 가구가 지속적으로 증가하는 요즘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,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비싼 야채와 과일을 소량으로 합리적인 가격에 구매할 수 있는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반응형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웹 사이트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85562" y="8353229"/>
            <a:ext cx="4954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메인 컬러와 포인트 컬러로 흙과 신선한 농산물이 떠오르는 색상을 선정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</a:p>
          <a:p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보조 컬러는 메인 컬러의 높은 채도를 완화시켜주는 연한 채도의 색상을 선정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3500744" y="2813067"/>
            <a:ext cx="4563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로고는 당근을 연상하게 하는 로고와 메인 컬러와 포인트 컬러를 사용한 텍스트 로고 두 가지 사용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3532602" y="8209597"/>
            <a:ext cx="4268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UGV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에는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“Ugly Vegetable”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이라는 의미와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1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인 가구의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생활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유지비를 지켜준다는 중의적인 의미가 담겨 있음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730" y="2031596"/>
            <a:ext cx="1015021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8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주제</a:t>
            </a:r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572976" y="7747823"/>
            <a:ext cx="1013419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8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색상</a:t>
            </a:r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5023002" y="7528153"/>
            <a:ext cx="974947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8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의미</a:t>
            </a:r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5158858" y="2042908"/>
            <a:ext cx="957313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8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로고</a:t>
            </a:r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7739714" y="9791700"/>
            <a:ext cx="4607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02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8A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557286" cy="10285714"/>
            <a:chOff x="0" y="0"/>
            <a:chExt cx="655728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55728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25391" y="9524"/>
            <a:ext cx="7683567" cy="10257655"/>
            <a:chOff x="-1125391" y="9524"/>
            <a:chExt cx="7683567" cy="1025765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476573" y="4676406"/>
              <a:ext cx="1360180" cy="2285770"/>
              <a:chOff x="-476573" y="4676406"/>
              <a:chExt cx="1360180" cy="228577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3420000">
                <a:off x="-476573" y="4676406"/>
                <a:ext cx="1360180" cy="228577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06486" y="-190066"/>
              <a:ext cx="888660" cy="2231397"/>
              <a:chOff x="3406486" y="-190066"/>
              <a:chExt cx="888660" cy="223139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7080000">
                <a:off x="3406486" y="-190066"/>
                <a:ext cx="888660" cy="22313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55270" y="6147275"/>
              <a:ext cx="1198786" cy="1973311"/>
              <a:chOff x="4255270" y="6147275"/>
              <a:chExt cx="1198786" cy="197331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6600000">
                <a:off x="4255270" y="6147275"/>
                <a:ext cx="1198786" cy="197331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10" y="1801942"/>
              <a:ext cx="1198156" cy="2378474"/>
              <a:chOff x="16410" y="1801942"/>
              <a:chExt cx="1198156" cy="23784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7620000">
                <a:off x="16410" y="1801942"/>
                <a:ext cx="1198156" cy="23784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97935" y="7772971"/>
              <a:ext cx="1362907" cy="691675"/>
              <a:chOff x="1397935" y="7772971"/>
              <a:chExt cx="1362907" cy="6916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1397935" y="7772971"/>
                <a:ext cx="1362907" cy="69167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266390" y="1890145"/>
              <a:ext cx="1649349" cy="2438572"/>
              <a:chOff x="4266390" y="1890145"/>
              <a:chExt cx="1649349" cy="243857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660000">
                <a:off x="4266390" y="1890145"/>
                <a:ext cx="1649349" cy="243857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661554" y="2014738"/>
              <a:ext cx="753702" cy="669592"/>
              <a:chOff x="2661554" y="2014738"/>
              <a:chExt cx="753702" cy="66959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2661554" y="2014738"/>
                <a:ext cx="753702" cy="66959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820530" y="5175850"/>
              <a:ext cx="1030439" cy="962172"/>
              <a:chOff x="4820530" y="5175850"/>
              <a:chExt cx="1030439" cy="96217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4820530" y="5175850"/>
                <a:ext cx="1030439" cy="96217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8281" y="8456302"/>
              <a:ext cx="1390077" cy="1649613"/>
              <a:chOff x="128281" y="8456302"/>
              <a:chExt cx="1390077" cy="164961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6480000">
                <a:off x="128281" y="8456302"/>
                <a:ext cx="1390077" cy="16496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648321" y="8394338"/>
              <a:ext cx="2148370" cy="1597311"/>
              <a:chOff x="2648321" y="8394338"/>
              <a:chExt cx="2148370" cy="159731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2648321" y="8394338"/>
                <a:ext cx="2148370" cy="159731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98498" y="773029"/>
              <a:ext cx="1362907" cy="691675"/>
              <a:chOff x="898498" y="773029"/>
              <a:chExt cx="1362907" cy="69167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898498" y="773029"/>
                <a:ext cx="1362907" cy="691675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/>
          <p:cNvSpPr/>
          <p:nvPr/>
        </p:nvSpPr>
        <p:spPr>
          <a:xfrm>
            <a:off x="1536695" y="4089875"/>
            <a:ext cx="323582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목차</a:t>
            </a:r>
            <a:endParaRPr lang="en-US" altLang="ko-KR" sz="6000" dirty="0">
              <a:solidFill>
                <a:srgbClr val="78A153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60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(Index)</a:t>
            </a:r>
            <a:endParaRPr lang="ko-KR" altLang="en-US" sz="6000" dirty="0">
              <a:solidFill>
                <a:srgbClr val="78A15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31167" y="2333631"/>
            <a:ext cx="3799438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# 01</a:t>
            </a:r>
          </a:p>
          <a:p>
            <a:r>
              <a:rPr lang="ko-KR" altLang="en-US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팀원 소개</a:t>
            </a:r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22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# 02</a:t>
            </a:r>
          </a:p>
          <a:p>
            <a:r>
              <a:rPr lang="ko-KR" altLang="en-US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개발환경 </a:t>
            </a:r>
            <a:r>
              <a:rPr lang="en-US" altLang="ko-KR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&amp; </a:t>
            </a:r>
            <a:r>
              <a:rPr lang="ko-KR" altLang="en-US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적용 기술</a:t>
            </a:r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22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# 03</a:t>
            </a:r>
          </a:p>
          <a:p>
            <a:r>
              <a:rPr lang="ko-KR" altLang="en-US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요구사항분석</a:t>
            </a:r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22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# 04</a:t>
            </a:r>
          </a:p>
          <a:p>
            <a:r>
              <a:rPr lang="en-US" altLang="ko-KR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DB </a:t>
            </a:r>
            <a:r>
              <a:rPr lang="ko-KR" altLang="en-US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모델링</a:t>
            </a:r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22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# 05</a:t>
            </a:r>
          </a:p>
          <a:p>
            <a:r>
              <a:rPr lang="ko-KR" altLang="en-US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형상 관리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877800" y="2333631"/>
            <a:ext cx="2475358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# 06</a:t>
            </a:r>
          </a:p>
          <a:p>
            <a:r>
              <a:rPr lang="ko-KR" altLang="en-US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협업 관리</a:t>
            </a:r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22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# 07</a:t>
            </a:r>
          </a:p>
          <a:p>
            <a:r>
              <a:rPr lang="ko-KR" altLang="en-US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일정 관리</a:t>
            </a:r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22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# 08</a:t>
            </a:r>
          </a:p>
          <a:p>
            <a:r>
              <a:rPr lang="ko-KR" altLang="en-US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주요기능소개</a:t>
            </a:r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22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# 09</a:t>
            </a:r>
          </a:p>
          <a:p>
            <a:r>
              <a:rPr lang="ko-KR" altLang="en-US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코드 리뷰</a:t>
            </a:r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endParaRPr lang="en-US" altLang="ko-KR" sz="3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22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# 10</a:t>
            </a:r>
          </a:p>
          <a:p>
            <a:r>
              <a:rPr lang="ko-KR" altLang="en-US" sz="3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후기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39714" y="9791700"/>
            <a:ext cx="4635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03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38691" y="4840612"/>
            <a:ext cx="7753441" cy="2713266"/>
            <a:chOff x="-1538691" y="4840612"/>
            <a:chExt cx="7753441" cy="27132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1538691" y="4840612"/>
              <a:ext cx="7753441" cy="27132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2201" y="2531558"/>
            <a:ext cx="2351658" cy="2351658"/>
            <a:chOff x="1162201" y="2531558"/>
            <a:chExt cx="2351658" cy="23516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62201" y="2531558"/>
              <a:ext cx="2351658" cy="23516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7412" y="4840612"/>
            <a:ext cx="7753441" cy="2713266"/>
            <a:chOff x="1817412" y="4840612"/>
            <a:chExt cx="7753441" cy="2713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817412" y="4840612"/>
              <a:ext cx="7753441" cy="2713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18304" y="2531558"/>
            <a:ext cx="2351658" cy="2351658"/>
            <a:chOff x="4518304" y="2531558"/>
            <a:chExt cx="2351658" cy="23516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518304" y="2531558"/>
              <a:ext cx="2351658" cy="23516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61677" y="4840612"/>
            <a:ext cx="7753441" cy="2713266"/>
            <a:chOff x="12061677" y="4840612"/>
            <a:chExt cx="7753441" cy="27132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061677" y="4840612"/>
              <a:ext cx="7753441" cy="27132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62568" y="2531558"/>
            <a:ext cx="2351658" cy="2351658"/>
            <a:chOff x="14762568" y="2531558"/>
            <a:chExt cx="2351658" cy="23516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4762568" y="2531558"/>
              <a:ext cx="2351658" cy="23516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66137" y="4840612"/>
            <a:ext cx="7753441" cy="2713266"/>
            <a:chOff x="5266137" y="4840612"/>
            <a:chExt cx="7753441" cy="27132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266137" y="4840612"/>
              <a:ext cx="7753441" cy="27132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67028" y="2531558"/>
            <a:ext cx="2351658" cy="2351658"/>
            <a:chOff x="7967028" y="2531558"/>
            <a:chExt cx="2351658" cy="235165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967028" y="2531558"/>
              <a:ext cx="2351658" cy="23516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665117" y="4840612"/>
            <a:ext cx="7753441" cy="2713266"/>
            <a:chOff x="8665117" y="4840612"/>
            <a:chExt cx="7753441" cy="271326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665117" y="4840612"/>
              <a:ext cx="7753441" cy="271326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66008" y="2531558"/>
            <a:ext cx="2351658" cy="2351658"/>
            <a:chOff x="11366008" y="2531558"/>
            <a:chExt cx="2351658" cy="23516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366008" y="2531558"/>
              <a:ext cx="2351658" cy="23516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4835" y="2698880"/>
            <a:ext cx="1997965" cy="1997965"/>
            <a:chOff x="1377143" y="2698880"/>
            <a:chExt cx="1997965" cy="199796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7143" y="2698880"/>
              <a:ext cx="1997965" cy="19979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76102" y="2708404"/>
            <a:ext cx="1997965" cy="1997965"/>
            <a:chOff x="4676102" y="2708404"/>
            <a:chExt cx="1997965" cy="199796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6102" y="2708404"/>
              <a:ext cx="1997965" cy="19979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43875" y="2708404"/>
            <a:ext cx="1997965" cy="1997965"/>
            <a:chOff x="8143875" y="2708404"/>
            <a:chExt cx="1997965" cy="199796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3875" y="2708404"/>
              <a:ext cx="1997965" cy="19979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542855" y="2708404"/>
            <a:ext cx="1997965" cy="1997965"/>
            <a:chOff x="11542855" y="2708404"/>
            <a:chExt cx="1997965" cy="199796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42855" y="2708404"/>
              <a:ext cx="1997965" cy="19979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918435" y="2708404"/>
            <a:ext cx="1997965" cy="1997965"/>
            <a:chOff x="14939415" y="2708404"/>
            <a:chExt cx="1997965" cy="199796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39415" y="2708404"/>
              <a:ext cx="1997965" cy="1997965"/>
            </a:xfrm>
            <a:prstGeom prst="rect">
              <a:avLst/>
            </a:prstGeom>
          </p:spPr>
        </p:pic>
      </p:grpSp>
      <p:sp>
        <p:nvSpPr>
          <p:cNvPr id="52" name="직사각형 51"/>
          <p:cNvSpPr/>
          <p:nvPr/>
        </p:nvSpPr>
        <p:spPr>
          <a:xfrm>
            <a:off x="6840128" y="601551"/>
            <a:ext cx="44652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01.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팀원 소개</a:t>
            </a:r>
            <a:endParaRPr lang="ko-KR" altLang="en-US" sz="6000" dirty="0">
              <a:solidFill>
                <a:srgbClr val="5A3A26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07372" y="5002577"/>
            <a:ext cx="10230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30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팀장</a:t>
            </a:r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85820" y="5002577"/>
            <a:ext cx="1178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부팀장</a:t>
            </a:r>
            <a:endParaRPr lang="ko-KR" altLang="en-US" sz="30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718702" y="5002577"/>
            <a:ext cx="8483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팀원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117682" y="5011136"/>
            <a:ext cx="8483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팀원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514242" y="4953913"/>
            <a:ext cx="8483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팀원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736839" y="5479180"/>
            <a:ext cx="11641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5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김지은</a:t>
            </a:r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62576" y="5496630"/>
            <a:ext cx="12250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500" dirty="0" err="1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채승병</a:t>
            </a:r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560805" y="5475142"/>
            <a:ext cx="11657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5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김수진</a:t>
            </a:r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958984" y="5485107"/>
            <a:ext cx="11737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5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김용학</a:t>
            </a:r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346727" y="5475142"/>
            <a:ext cx="11833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2500" dirty="0">
                <a:solidFill>
                  <a:srgbClr val="78A153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정주이</a:t>
            </a:r>
            <a:r>
              <a:rPr lang="ko-KR" altLang="en-US" sz="2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17209" y="6197245"/>
            <a:ext cx="2157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FrontEnd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로그인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/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로그아웃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회원가입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배송 안내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+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협업 관리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노션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33042" y="6197245"/>
            <a:ext cx="21579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FrontEnd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메인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/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챗봇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API</a:t>
            </a:r>
          </a:p>
          <a:p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BackEnd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로그인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/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로그아웃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+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협업 관리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피그마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63906" y="6197245"/>
            <a:ext cx="2157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FrontEnd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header/footer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상품 문의 게시판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BackEnd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상품 문의 게시판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+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형상 관리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깃허브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324043" y="6314908"/>
            <a:ext cx="24355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FrontEnd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회사 소개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+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협업 관리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칸반보드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+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일정 관리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간트차트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859445" y="6304943"/>
            <a:ext cx="2157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en-US" altLang="ko-KR" sz="2000" dirty="0" err="1">
                <a:latin typeface="SUITE Medium" pitchFamily="2" charset="-127"/>
                <a:ea typeface="SUITE Medium" pitchFamily="2" charset="-127"/>
              </a:rPr>
              <a:t>FrontEnd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찾아오시는 길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자주 묻는 질문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-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상품 소개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+ PPT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제작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7739714" y="9791700"/>
            <a:ext cx="4738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04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06E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8001" y="1774155"/>
            <a:ext cx="17147743" cy="8313368"/>
            <a:chOff x="418001" y="1774155"/>
            <a:chExt cx="17147743" cy="83133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001" y="1774155"/>
              <a:ext cx="17147743" cy="83133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5011" y="8444458"/>
            <a:ext cx="3102276" cy="816080"/>
            <a:chOff x="893762" y="8366020"/>
            <a:chExt cx="3635053" cy="1111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3762" y="8366020"/>
              <a:ext cx="3635053" cy="11112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8666" y="3703345"/>
            <a:ext cx="2532126" cy="1641509"/>
            <a:chOff x="888666" y="3703345"/>
            <a:chExt cx="2532126" cy="16415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666" y="3703345"/>
              <a:ext cx="2532126" cy="16415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7059" y="2142134"/>
            <a:ext cx="6519342" cy="1561211"/>
            <a:chOff x="787059" y="2142134"/>
            <a:chExt cx="6519342" cy="15612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059" y="2142134"/>
              <a:ext cx="6519342" cy="15612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70861" y="6071751"/>
            <a:ext cx="1524082" cy="1761162"/>
            <a:chOff x="7971173" y="6174295"/>
            <a:chExt cx="1524082" cy="17611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1173" y="6174295"/>
              <a:ext cx="1524082" cy="17611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94868" y="3875136"/>
            <a:ext cx="2635856" cy="1267721"/>
            <a:chOff x="3594868" y="3875136"/>
            <a:chExt cx="2635856" cy="12677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4868" y="3875136"/>
              <a:ext cx="2635856" cy="12677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77508" y="2142134"/>
            <a:ext cx="1101196" cy="1545227"/>
            <a:chOff x="12677508" y="2142134"/>
            <a:chExt cx="1101196" cy="15452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77508" y="2142134"/>
              <a:ext cx="1101196" cy="15452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5011" y="5373058"/>
            <a:ext cx="3501317" cy="1397387"/>
            <a:chOff x="835011" y="5373058"/>
            <a:chExt cx="3501317" cy="13973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5011" y="5373058"/>
              <a:ext cx="3501317" cy="13973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44799" y="5511840"/>
            <a:ext cx="2761602" cy="1069522"/>
            <a:chOff x="4544799" y="5511840"/>
            <a:chExt cx="2761602" cy="10695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4799" y="5511840"/>
              <a:ext cx="2761602" cy="10695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54910" y="2323723"/>
            <a:ext cx="3482963" cy="944846"/>
            <a:chOff x="13954910" y="2323723"/>
            <a:chExt cx="3482963" cy="9448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54910" y="2323723"/>
              <a:ext cx="3482963" cy="9448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41973" y="6671382"/>
            <a:ext cx="2428216" cy="1281829"/>
            <a:chOff x="4716008" y="6770445"/>
            <a:chExt cx="3095667" cy="16246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16008" y="6770445"/>
              <a:ext cx="3095667" cy="16246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90242" y="3905756"/>
            <a:ext cx="1284291" cy="1364560"/>
            <a:chOff x="6290242" y="3905756"/>
            <a:chExt cx="1284291" cy="13645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90242" y="3905756"/>
              <a:ext cx="1284291" cy="13645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814993" y="4064046"/>
            <a:ext cx="3659027" cy="920106"/>
            <a:chOff x="9814993" y="4064046"/>
            <a:chExt cx="3659027" cy="92010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14993" y="4064046"/>
              <a:ext cx="3659027" cy="9201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157430" y="3478570"/>
            <a:ext cx="2982018" cy="1424742"/>
            <a:chOff x="14157430" y="3478570"/>
            <a:chExt cx="2982018" cy="142474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57430" y="3478570"/>
              <a:ext cx="2982018" cy="142474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00021" y="7974471"/>
            <a:ext cx="3098093" cy="1797478"/>
            <a:chOff x="7864194" y="8052274"/>
            <a:chExt cx="3098093" cy="179747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64194" y="8052274"/>
              <a:ext cx="3098093" cy="17974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75579" y="7400321"/>
            <a:ext cx="3435753" cy="876274"/>
            <a:chOff x="10575381" y="7411856"/>
            <a:chExt cx="3744103" cy="104720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75381" y="7411856"/>
              <a:ext cx="3744103" cy="104720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628661" y="5328870"/>
            <a:ext cx="3214496" cy="1558544"/>
            <a:chOff x="9628661" y="5328870"/>
            <a:chExt cx="3214496" cy="155854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28661" y="5328870"/>
              <a:ext cx="3214496" cy="155854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93762" y="7035624"/>
            <a:ext cx="3635053" cy="1065217"/>
            <a:chOff x="893762" y="7035624"/>
            <a:chExt cx="3635053" cy="106521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3762" y="7035624"/>
              <a:ext cx="3635053" cy="10652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74534" y="2274793"/>
            <a:ext cx="2054127" cy="1428552"/>
            <a:chOff x="7574534" y="2274793"/>
            <a:chExt cx="2054127" cy="142855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74534" y="2274793"/>
              <a:ext cx="2054127" cy="142855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819520" y="7974471"/>
            <a:ext cx="2716328" cy="891663"/>
            <a:chOff x="4917282" y="8612276"/>
            <a:chExt cx="2657251" cy="130908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17282" y="8612276"/>
              <a:ext cx="2657251" cy="130908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933472" y="8366020"/>
            <a:ext cx="2344560" cy="1435816"/>
            <a:chOff x="14933472" y="8366020"/>
            <a:chExt cx="2344560" cy="143581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33472" y="8366020"/>
              <a:ext cx="2344560" cy="143581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466065" y="3915588"/>
            <a:ext cx="2146612" cy="1983283"/>
            <a:chOff x="7466065" y="3915588"/>
            <a:chExt cx="2146612" cy="198328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6065" y="3915588"/>
              <a:ext cx="2146612" cy="198328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962287" y="8649005"/>
            <a:ext cx="3792878" cy="1223066"/>
            <a:chOff x="10962287" y="8649005"/>
            <a:chExt cx="3792878" cy="122306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62287" y="8649005"/>
              <a:ext cx="3792878" cy="122306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502619" y="4795242"/>
            <a:ext cx="2775413" cy="1975203"/>
            <a:chOff x="14502619" y="4795242"/>
            <a:chExt cx="2775413" cy="197520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02619" y="4795242"/>
              <a:ext cx="2775413" cy="197520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4285302" y="6532460"/>
            <a:ext cx="3280442" cy="1758791"/>
            <a:chOff x="14285302" y="6532460"/>
            <a:chExt cx="3280442" cy="175879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285302" y="6532460"/>
              <a:ext cx="3280442" cy="175879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932388" y="3540963"/>
            <a:ext cx="1038785" cy="983136"/>
            <a:chOff x="6932388" y="3540963"/>
            <a:chExt cx="1038785" cy="98313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32388" y="3540963"/>
              <a:ext cx="1038785" cy="98313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677508" y="6236945"/>
            <a:ext cx="2671884" cy="1345838"/>
            <a:chOff x="12677508" y="6236945"/>
            <a:chExt cx="2671884" cy="134583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677508" y="6236945"/>
              <a:ext cx="2671884" cy="134583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465455" y="2182535"/>
            <a:ext cx="2897760" cy="1520810"/>
            <a:chOff x="9465455" y="2182535"/>
            <a:chExt cx="2897760" cy="152081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465455" y="2182535"/>
              <a:ext cx="2897760" cy="1520810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147700" y="4984152"/>
            <a:ext cx="1025714" cy="1468508"/>
            <a:chOff x="13147700" y="4984152"/>
            <a:chExt cx="1025714" cy="1468508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147700" y="4984152"/>
              <a:ext cx="1025714" cy="1468508"/>
            </a:xfrm>
            <a:prstGeom prst="rect">
              <a:avLst/>
            </a:prstGeom>
          </p:spPr>
        </p:pic>
      </p:grpSp>
      <p:sp>
        <p:nvSpPr>
          <p:cNvPr id="64" name="직사각형 63"/>
          <p:cNvSpPr/>
          <p:nvPr/>
        </p:nvSpPr>
        <p:spPr>
          <a:xfrm>
            <a:off x="4787337" y="502817"/>
            <a:ext cx="87110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FAF1E4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02. </a:t>
            </a:r>
            <a:r>
              <a:rPr lang="ko-KR" altLang="en-US" sz="6000" dirty="0">
                <a:solidFill>
                  <a:srgbClr val="FAF1E4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개발 환경 </a:t>
            </a:r>
            <a:r>
              <a:rPr lang="en-US" altLang="ko-KR" sz="6000" dirty="0">
                <a:solidFill>
                  <a:srgbClr val="FAF1E4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&amp; </a:t>
            </a:r>
            <a:r>
              <a:rPr lang="ko-KR" altLang="en-US" sz="6000" dirty="0">
                <a:solidFill>
                  <a:srgbClr val="FAF1E4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적용 기술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7739714" y="9791700"/>
            <a:ext cx="4616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05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194342" y="9194403"/>
            <a:ext cx="3314809" cy="812766"/>
          </a:xfrm>
          <a:prstGeom prst="rect">
            <a:avLst/>
          </a:prstGeom>
        </p:spPr>
      </p:pic>
      <p:pic>
        <p:nvPicPr>
          <p:cNvPr id="67" name="그림 158"/>
          <p:cNvPicPr>
            <a:picLocks noChangeAspect="1"/>
          </p:cNvPicPr>
          <p:nvPr/>
        </p:nvPicPr>
        <p:blipFill rotWithShape="1">
          <a:blip r:embed="rId33"/>
          <a:srcRect/>
          <a:stretch>
            <a:fillRect/>
          </a:stretch>
        </p:blipFill>
        <p:spPr>
          <a:xfrm>
            <a:off x="6550195" y="8940337"/>
            <a:ext cx="1067739" cy="10674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105400" cy="10285714"/>
            <a:chOff x="0" y="0"/>
            <a:chExt cx="411244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11244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10400" y="220990"/>
            <a:ext cx="9093136" cy="9893875"/>
            <a:chOff x="6722463" y="192981"/>
            <a:chExt cx="9093136" cy="98938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2463" y="192981"/>
              <a:ext cx="9093136" cy="9893875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190272" y="952500"/>
            <a:ext cx="4915128" cy="2477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03.</a:t>
            </a:r>
          </a:p>
          <a:p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요구사항분석</a:t>
            </a:r>
            <a:endParaRPr lang="en-US" altLang="ko-KR" sz="6000" dirty="0">
              <a:solidFill>
                <a:srgbClr val="5A3A26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(Use Case Diagram)</a:t>
            </a:r>
            <a:endParaRPr lang="ko-KR" altLang="en-US" sz="3500" dirty="0">
              <a:solidFill>
                <a:srgbClr val="5A3A2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753" y="3771900"/>
            <a:ext cx="46693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sz="2300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sz="23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300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sz="23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739714" y="9791700"/>
            <a:ext cx="4716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06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67777"/>
            <a:chOff x="0" y="0"/>
            <a:chExt cx="18285714" cy="19677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967777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6627104" y="476056"/>
            <a:ext cx="503150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04. DB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모델링</a:t>
            </a:r>
            <a:endParaRPr lang="ko-KR" altLang="en-US" sz="6000" dirty="0">
              <a:solidFill>
                <a:srgbClr val="5A3A26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96" y="6111583"/>
            <a:ext cx="10363200" cy="3184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475" y="2481933"/>
            <a:ext cx="10297721" cy="34263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39714" y="9791700"/>
            <a:ext cx="463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07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299179" cy="10285714"/>
            <a:chOff x="0" y="0"/>
            <a:chExt cx="629917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299179" cy="10285714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76018" y="564306"/>
            <a:ext cx="5947141" cy="1554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05. </a:t>
            </a:r>
            <a:r>
              <a:rPr lang="ko-KR" altLang="en-US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형상관리</a:t>
            </a:r>
            <a:br>
              <a:rPr lang="en-US" altLang="ko-KR" sz="60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</a:b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(</a:t>
            </a:r>
            <a:r>
              <a:rPr lang="en-US" altLang="ko-KR" sz="3500" dirty="0" err="1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Git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/</a:t>
            </a:r>
            <a:r>
              <a:rPr lang="en-US" altLang="ko-KR" sz="3500" dirty="0" err="1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Github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/</a:t>
            </a:r>
            <a:r>
              <a:rPr lang="en-US" altLang="ko-KR" sz="3500" dirty="0" err="1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Sourcetree</a:t>
            </a:r>
            <a:r>
              <a:rPr lang="en-US" altLang="ko-KR" sz="3500" dirty="0">
                <a:solidFill>
                  <a:srgbClr val="5A3A26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)</a:t>
            </a:r>
            <a:endParaRPr lang="ko-KR" altLang="en-US" sz="3500" dirty="0">
              <a:solidFill>
                <a:srgbClr val="5A3A2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64311" y="204791"/>
            <a:ext cx="6889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&lt;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깃허브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주소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&gt;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https://github.com/tnwlsdlWkdWkdaos1321323/UGV.git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825" y="2973134"/>
            <a:ext cx="603515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①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커밋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메시지 구조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&lt;type&gt; :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커밋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제목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&lt;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커밋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설명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&gt;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&lt;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이슈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트래커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옵션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)&gt;</a:t>
            </a:r>
          </a:p>
          <a:p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② 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type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feat :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새로운 기능 추가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refactor :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리팩토링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(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결과는 같지만 코드를 개선함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fix :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버그 수정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style :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스타일 수정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comment :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주석 수정 및 삭제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Docs :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문서와 관련된 모든 것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Implement :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코드가 추가된 정도보다 더 주목할만한 구현체를 완성시켰을 때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Remove :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파일을 삭제하는 작업만 수행한 경우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③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이슈트래커</a:t>
            </a:r>
            <a:endParaRPr lang="en-US" altLang="ko-KR" sz="2000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  : 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해당 </a:t>
            </a:r>
            <a:r>
              <a:rPr lang="ko-KR" altLang="en-US" sz="2000" dirty="0" err="1">
                <a:latin typeface="SUITE Medium" pitchFamily="2" charset="-127"/>
                <a:ea typeface="SUITE Medium" pitchFamily="2" charset="-127"/>
              </a:rPr>
              <a:t>커밋이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 어떤 이슈를 해결하였는지 표기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. (</a:t>
            </a:r>
            <a:r>
              <a:rPr lang="ko-KR" altLang="en-US" sz="2000" dirty="0">
                <a:latin typeface="SUITE Medium" pitchFamily="2" charset="-127"/>
                <a:ea typeface="SUITE Medium" pitchFamily="2" charset="-127"/>
              </a:rPr>
              <a:t>혹은 해결하지 못한 이슈도 작성 가능</a:t>
            </a:r>
            <a:r>
              <a:rPr lang="en-US" altLang="ko-KR" sz="2000" dirty="0">
                <a:latin typeface="SUITE Medium" pitchFamily="2" charset="-127"/>
                <a:ea typeface="SUITE Medium" pitchFamily="2" charset="-127"/>
              </a:rPr>
              <a:t>)</a:t>
            </a:r>
            <a:endParaRPr lang="ko-KR" altLang="en-US" sz="2000" dirty="0">
              <a:latin typeface="SUITE Medium" pitchFamily="2" charset="-127"/>
              <a:ea typeface="SUITE Medium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197" y="937714"/>
            <a:ext cx="9362001" cy="50439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5093843"/>
            <a:ext cx="8841011" cy="51907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739714" y="9791700"/>
            <a:ext cx="466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D26A1B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08</a:t>
            </a:r>
            <a:endParaRPr lang="ko-KR" altLang="en-US" sz="1500" dirty="0">
              <a:solidFill>
                <a:srgbClr val="D26A1B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1509</Words>
  <Application>Microsoft Office PowerPoint</Application>
  <PresentationFormat>사용자 지정</PresentationFormat>
  <Paragraphs>268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Calibri</vt:lpstr>
      <vt:lpstr>맑은 고딕</vt:lpstr>
      <vt:lpstr>SUITE ExtraBold</vt:lpstr>
      <vt:lpstr>SUITE SemiBold</vt:lpstr>
      <vt:lpstr>Arial</vt:lpstr>
      <vt:lpstr>양진체 </vt:lpstr>
      <vt:lpstr>SUITE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34384</cp:lastModifiedBy>
  <cp:revision>97</cp:revision>
  <dcterms:created xsi:type="dcterms:W3CDTF">2023-10-30T16:00:42Z</dcterms:created>
  <dcterms:modified xsi:type="dcterms:W3CDTF">2024-01-15T07:29:28Z</dcterms:modified>
</cp:coreProperties>
</file>